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257" r:id="rId3"/>
    <p:sldId id="326" r:id="rId4"/>
    <p:sldId id="327" r:id="rId5"/>
    <p:sldId id="328" r:id="rId6"/>
    <p:sldId id="258" r:id="rId7"/>
    <p:sldId id="321" r:id="rId8"/>
    <p:sldId id="323" r:id="rId9"/>
    <p:sldId id="346" r:id="rId10"/>
    <p:sldId id="347" r:id="rId11"/>
    <p:sldId id="324" r:id="rId12"/>
    <p:sldId id="325" r:id="rId13"/>
    <p:sldId id="349" r:id="rId14"/>
    <p:sldId id="318" r:id="rId15"/>
    <p:sldId id="348" r:id="rId16"/>
    <p:sldId id="297" r:id="rId17"/>
    <p:sldId id="298" r:id="rId18"/>
    <p:sldId id="299" r:id="rId19"/>
    <p:sldId id="300" r:id="rId20"/>
    <p:sldId id="260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319" r:id="rId53"/>
    <p:sldId id="301" r:id="rId54"/>
    <p:sldId id="302" r:id="rId55"/>
    <p:sldId id="308" r:id="rId56"/>
    <p:sldId id="350" r:id="rId57"/>
    <p:sldId id="351" r:id="rId58"/>
    <p:sldId id="303" r:id="rId59"/>
    <p:sldId id="352" r:id="rId60"/>
    <p:sldId id="310" r:id="rId61"/>
    <p:sldId id="304" r:id="rId62"/>
    <p:sldId id="305" r:id="rId63"/>
    <p:sldId id="306" r:id="rId64"/>
    <p:sldId id="307" r:id="rId65"/>
    <p:sldId id="32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22" r:id="rId74"/>
    <p:sldId id="331" r:id="rId75"/>
    <p:sldId id="333" r:id="rId76"/>
    <p:sldId id="332" r:id="rId77"/>
    <p:sldId id="342" r:id="rId78"/>
    <p:sldId id="343" r:id="rId79"/>
    <p:sldId id="334" r:id="rId80"/>
    <p:sldId id="335" r:id="rId81"/>
    <p:sldId id="336" r:id="rId82"/>
    <p:sldId id="341" r:id="rId83"/>
    <p:sldId id="339" r:id="rId84"/>
    <p:sldId id="344" r:id="rId85"/>
    <p:sldId id="345" r:id="rId86"/>
    <p:sldId id="357" r:id="rId87"/>
    <p:sldId id="353" r:id="rId88"/>
    <p:sldId id="354" r:id="rId89"/>
    <p:sldId id="355" r:id="rId90"/>
    <p:sldId id="356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10" y="-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E42B7-2B96-471C-BD89-D0ADBB1969B5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C9F93-46C2-4CEC-84B2-17066F4081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68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Difference between BV and W_2^1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0803A-D62D-4ED8-AA82-89BC8B70E3F0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45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12" Type="http://schemas.openxmlformats.org/officeDocument/2006/relationships/image" Target="../media/image44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11" Type="http://schemas.openxmlformats.org/officeDocument/2006/relationships/image" Target="../media/image43.wmf"/><Relationship Id="rId5" Type="http://schemas.openxmlformats.org/officeDocument/2006/relationships/image" Target="../media/image37.wmf"/><Relationship Id="rId10" Type="http://schemas.openxmlformats.org/officeDocument/2006/relationships/image" Target="../media/image42.wmf"/><Relationship Id="rId4" Type="http://schemas.openxmlformats.org/officeDocument/2006/relationships/image" Target="../media/image36.wmf"/><Relationship Id="rId9" Type="http://schemas.openxmlformats.org/officeDocument/2006/relationships/image" Target="../media/image41.wmf"/><Relationship Id="rId14" Type="http://schemas.openxmlformats.org/officeDocument/2006/relationships/image" Target="../media/image4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54.wmf"/><Relationship Id="rId3" Type="http://schemas.openxmlformats.org/officeDocument/2006/relationships/image" Target="../media/image34.wmf"/><Relationship Id="rId7" Type="http://schemas.openxmlformats.org/officeDocument/2006/relationships/image" Target="../media/image48.wmf"/><Relationship Id="rId12" Type="http://schemas.openxmlformats.org/officeDocument/2006/relationships/image" Target="../media/image53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wmf"/><Relationship Id="rId11" Type="http://schemas.openxmlformats.org/officeDocument/2006/relationships/image" Target="../media/image52.wmf"/><Relationship Id="rId5" Type="http://schemas.openxmlformats.org/officeDocument/2006/relationships/image" Target="../media/image45.wmf"/><Relationship Id="rId10" Type="http://schemas.openxmlformats.org/officeDocument/2006/relationships/image" Target="../media/image51.wmf"/><Relationship Id="rId4" Type="http://schemas.openxmlformats.org/officeDocument/2006/relationships/image" Target="../media/image44.wmf"/><Relationship Id="rId9" Type="http://schemas.openxmlformats.org/officeDocument/2006/relationships/image" Target="../media/image50.wmf"/><Relationship Id="rId14" Type="http://schemas.openxmlformats.org/officeDocument/2006/relationships/image" Target="../media/image55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image" Target="../media/image67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12" Type="http://schemas.openxmlformats.org/officeDocument/2006/relationships/image" Target="../media/image66.wmf"/><Relationship Id="rId17" Type="http://schemas.openxmlformats.org/officeDocument/2006/relationships/image" Target="../media/image71.wmf"/><Relationship Id="rId2" Type="http://schemas.openxmlformats.org/officeDocument/2006/relationships/image" Target="../media/image56.wmf"/><Relationship Id="rId16" Type="http://schemas.openxmlformats.org/officeDocument/2006/relationships/image" Target="../media/image7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wmf"/><Relationship Id="rId11" Type="http://schemas.openxmlformats.org/officeDocument/2006/relationships/image" Target="../media/image65.wmf"/><Relationship Id="rId5" Type="http://schemas.openxmlformats.org/officeDocument/2006/relationships/image" Target="../media/image59.wmf"/><Relationship Id="rId15" Type="http://schemas.openxmlformats.org/officeDocument/2006/relationships/image" Target="../media/image69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Relationship Id="rId14" Type="http://schemas.openxmlformats.org/officeDocument/2006/relationships/image" Target="../media/image6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91.png"/><Relationship Id="rId5" Type="http://schemas.openxmlformats.org/officeDocument/2006/relationships/image" Target="../media/image80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78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91.png"/><Relationship Id="rId5" Type="http://schemas.openxmlformats.org/officeDocument/2006/relationships/image" Target="../media/image80.png"/><Relationship Id="rId10" Type="http://schemas.openxmlformats.org/officeDocument/2006/relationships/image" Target="../media/image90.png"/><Relationship Id="rId4" Type="http://schemas.openxmlformats.org/officeDocument/2006/relationships/image" Target="../media/image78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91.png"/><Relationship Id="rId5" Type="http://schemas.openxmlformats.org/officeDocument/2006/relationships/image" Target="../media/image80.png"/><Relationship Id="rId10" Type="http://schemas.openxmlformats.org/officeDocument/2006/relationships/image" Target="../media/image90.png"/><Relationship Id="rId4" Type="http://schemas.openxmlformats.org/officeDocument/2006/relationships/image" Target="../media/image78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7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2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wmf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Work\Presentations\Mine\Movies\Movie_SOFI_Syn2D2.avi" TargetMode="External"/><Relationship Id="rId6" Type="http://schemas.openxmlformats.org/officeDocument/2006/relationships/image" Target="../media/image183.wmf"/><Relationship Id="rId5" Type="http://schemas.openxmlformats.org/officeDocument/2006/relationships/image" Target="../media/image182.wmf"/><Relationship Id="rId4" Type="http://schemas.openxmlformats.org/officeDocument/2006/relationships/image" Target="../media/image18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wmf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wmf"/><Relationship Id="rId5" Type="http://schemas.openxmlformats.org/officeDocument/2006/relationships/image" Target="../media/image187.wmf"/><Relationship Id="rId4" Type="http://schemas.openxmlformats.org/officeDocument/2006/relationships/image" Target="../media/image18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image" Target="../media/image191.png"/><Relationship Id="rId7" Type="http://schemas.openxmlformats.org/officeDocument/2006/relationships/image" Target="../media/image195.w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wmf"/><Relationship Id="rId5" Type="http://schemas.openxmlformats.org/officeDocument/2006/relationships/image" Target="../media/image193.wmf"/><Relationship Id="rId4" Type="http://schemas.openxmlformats.org/officeDocument/2006/relationships/image" Target="../media/image192.wmf"/><Relationship Id="rId9" Type="http://schemas.openxmlformats.org/officeDocument/2006/relationships/image" Target="../media/image197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wmf"/><Relationship Id="rId5" Type="http://schemas.openxmlformats.org/officeDocument/2006/relationships/image" Target="../media/image199.wmf"/><Relationship Id="rId4" Type="http://schemas.openxmlformats.org/officeDocument/2006/relationships/image" Target="../media/image187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4.wmf"/><Relationship Id="rId2" Type="http://schemas.openxmlformats.org/officeDocument/2006/relationships/video" Target="file:///E:\Work\Research%20in%20UA\Experiments\SOFI\Movie_RealCorpped2.avi" TargetMode="External"/><Relationship Id="rId1" Type="http://schemas.openxmlformats.org/officeDocument/2006/relationships/video" Target="file:///E:\Work\Research%20in%20UA\Experiments\SOFI\Movie_RealCorpped1.avi" TargetMode="External"/><Relationship Id="rId6" Type="http://schemas.openxmlformats.org/officeDocument/2006/relationships/image" Target="../media/image203.wmf"/><Relationship Id="rId5" Type="http://schemas.openxmlformats.org/officeDocument/2006/relationships/image" Target="../media/image202.wmf"/><Relationship Id="rId4" Type="http://schemas.openxmlformats.org/officeDocument/2006/relationships/image" Target="../media/image201.wmf"/><Relationship Id="rId9" Type="http://schemas.openxmlformats.org/officeDocument/2006/relationships/image" Target="../media/image20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jpe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27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Methods for Image Restoration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Coercive</a:t>
            </a:r>
            <a:r>
              <a:rPr lang="en-US" dirty="0" smtClean="0"/>
              <a:t> functions</a:t>
            </a:r>
          </a:p>
          <a:p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b="1" dirty="0" smtClean="0"/>
              <a:t>Existence theorem: </a:t>
            </a:r>
            <a:r>
              <a:rPr lang="en-US" dirty="0" smtClean="0"/>
              <a:t>Given a functional F on a Hilbert space, if F is </a:t>
            </a:r>
            <a:r>
              <a:rPr lang="en-US" u="sng" dirty="0" smtClean="0"/>
              <a:t>convex, proper, </a:t>
            </a:r>
            <a:r>
              <a:rPr lang="en-US" u="sng" dirty="0" err="1" smtClean="0"/>
              <a:t>l.s.c</a:t>
            </a:r>
            <a:r>
              <a:rPr lang="en-US" u="sng" dirty="0" smtClean="0"/>
              <a:t>. and coercive</a:t>
            </a:r>
            <a:r>
              <a:rPr lang="en-US" dirty="0" smtClean="0"/>
              <a:t>, then the minimum of F is attainable by at least one element in the Hilbert space (solution exists). If F is strictly convex, the solution is unique.</a:t>
            </a:r>
          </a:p>
          <a:p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081538"/>
            <a:ext cx="5410200" cy="35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7467600" cy="5029200"/>
          </a:xfrm>
        </p:spPr>
        <p:txBody>
          <a:bodyPr/>
          <a:lstStyle/>
          <a:p>
            <a:r>
              <a:rPr lang="en-US" dirty="0" err="1" smtClean="0"/>
              <a:t>Subdifferential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Properties of </a:t>
            </a:r>
            <a:r>
              <a:rPr lang="en-US" dirty="0" err="1" smtClean="0"/>
              <a:t>subdifferentials</a:t>
            </a:r>
            <a:endParaRPr lang="en-US" dirty="0" smtClean="0"/>
          </a:p>
          <a:p>
            <a:pPr marL="752475" indent="-273050">
              <a:buFont typeface="Arial" pitchFamily="34" charset="0"/>
              <a:buChar char="•"/>
            </a:pPr>
            <a:r>
              <a:rPr lang="en-US" sz="2000" dirty="0" smtClean="0"/>
              <a:t>Inequality characterization</a:t>
            </a:r>
          </a:p>
          <a:p>
            <a:pPr marL="752475" indent="-273050">
              <a:buFont typeface="Arial" pitchFamily="34" charset="0"/>
              <a:buChar char="•"/>
            </a:pPr>
            <a:endParaRPr lang="en-US" sz="2000" dirty="0" smtClean="0"/>
          </a:p>
          <a:p>
            <a:pPr marL="752475" indent="-273050">
              <a:buFont typeface="Arial" pitchFamily="34" charset="0"/>
              <a:buChar char="•"/>
            </a:pPr>
            <a:endParaRPr lang="en-US" sz="2000" dirty="0" smtClean="0"/>
          </a:p>
          <a:p>
            <a:pPr marL="752475" indent="-273050">
              <a:buFont typeface="Arial" pitchFamily="34" charset="0"/>
              <a:buChar char="•"/>
            </a:pPr>
            <a:r>
              <a:rPr lang="en-US" sz="2000" dirty="0" smtClean="0"/>
              <a:t>Optimality (Fermat’s Theorem)</a:t>
            </a:r>
          </a:p>
          <a:p>
            <a:pPr marL="752475" indent="-273050">
              <a:buFont typeface="Arial" pitchFamily="34" charset="0"/>
              <a:buChar char="•"/>
            </a:pPr>
            <a:endParaRPr lang="en-US" sz="2000" dirty="0" smtClean="0"/>
          </a:p>
          <a:p>
            <a:pPr marL="752475" indent="-273050">
              <a:buFont typeface="Arial" pitchFamily="34" charset="0"/>
              <a:buChar char="•"/>
            </a:pPr>
            <a:r>
              <a:rPr lang="en-US" sz="2000" dirty="0" smtClean="0"/>
              <a:t>Convex functions are (almost) always </a:t>
            </a:r>
            <a:r>
              <a:rPr lang="en-US" sz="2000" dirty="0" err="1" smtClean="0"/>
              <a:t>subdifferentiable</a:t>
            </a:r>
            <a:endParaRPr lang="en-US" sz="20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25179"/>
            <a:ext cx="7924800" cy="117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098600"/>
            <a:ext cx="5983490" cy="7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5196840"/>
            <a:ext cx="4800600" cy="44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5890284"/>
            <a:ext cx="6553200" cy="81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Subdifferential</a:t>
            </a:r>
            <a:r>
              <a:rPr lang="en-US" dirty="0" smtClean="0"/>
              <a:t> calculus: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133600"/>
            <a:ext cx="491543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983032"/>
            <a:ext cx="7543800" cy="104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303643"/>
            <a:ext cx="7162800" cy="94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542806" y="587562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Chain Rule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Differentiations of </a:t>
            </a:r>
            <a:r>
              <a:rPr lang="en-US" dirty="0" err="1" smtClean="0"/>
              <a:t>Functionals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Gateaux differential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Relation with </a:t>
            </a:r>
            <a:r>
              <a:rPr lang="en-US" dirty="0" err="1" smtClean="0"/>
              <a:t>subdifferential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057400"/>
            <a:ext cx="7467600" cy="310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638800"/>
            <a:ext cx="746710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 and an Example from DNA Sequencing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Least squares do not work well in practice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 for Image Restoration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Linear inverse problem</a:t>
            </a:r>
          </a:p>
          <a:p>
            <a:endParaRPr lang="en-US" dirty="0" smtClean="0"/>
          </a:p>
          <a:p>
            <a:pPr marL="749300" indent="-284163">
              <a:buFont typeface="Arial" pitchFamily="34" charset="0"/>
              <a:buChar char="•"/>
            </a:pPr>
            <a:r>
              <a:rPr lang="en-US" dirty="0" smtClean="0"/>
              <a:t>Where                          and R is some linear operator, e.g. convolution operator for blurs.</a:t>
            </a:r>
          </a:p>
          <a:p>
            <a:pPr marL="749300" indent="-284163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Objective: solve for u.</a:t>
            </a:r>
          </a:p>
          <a:p>
            <a:r>
              <a:rPr lang="en-US" dirty="0" smtClean="0"/>
              <a:t>Straightforward model: least-squares</a:t>
            </a:r>
          </a:p>
          <a:p>
            <a:endParaRPr lang="en-US" dirty="0" smtClean="0"/>
          </a:p>
          <a:p>
            <a:endParaRPr lang="en-US" dirty="0" smtClean="0"/>
          </a:p>
          <a:p>
            <a:pPr marL="752475" indent="-273050">
              <a:buFont typeface="Arial" pitchFamily="34" charset="0"/>
              <a:buChar char="•"/>
            </a:pPr>
            <a:r>
              <a:rPr lang="en-US" dirty="0" smtClean="0"/>
              <a:t>Normal equation (equation of critical point):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016442"/>
            <a:ext cx="2228850" cy="57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590800"/>
            <a:ext cx="2052637" cy="27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4692337"/>
            <a:ext cx="2548129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6019800"/>
            <a:ext cx="2362200" cy="41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19375" y="3276600"/>
            <a:ext cx="4162425" cy="593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587743" y="3429000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Example: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484632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a good idea!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Image Processing in DNA Sequencing (</a:t>
            </a:r>
            <a:r>
              <a:rPr lang="en-US" sz="3200" dirty="0" err="1" smtClean="0"/>
              <a:t>SOLiD</a:t>
            </a:r>
            <a:r>
              <a:rPr lang="en-US" sz="3200" baseline="30000" dirty="0" err="1" smtClean="0"/>
              <a:t>TM</a:t>
            </a:r>
            <a:r>
              <a:rPr lang="en-US" sz="3200" dirty="0" smtClean="0"/>
              <a:t> DNA Sequencer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0430" y="2513037"/>
            <a:ext cx="1477962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6" descr="Wide upward diagonal"/>
          <p:cNvSpPr>
            <a:spLocks noChangeArrowheads="1"/>
          </p:cNvSpPr>
          <p:nvPr/>
        </p:nvSpPr>
        <p:spPr bwMode="auto">
          <a:xfrm>
            <a:off x="1081077" y="3805254"/>
            <a:ext cx="1490659" cy="4571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73"/>
          <p:cNvSpPr txBox="1">
            <a:spLocks noChangeArrowheads="1"/>
          </p:cNvSpPr>
          <p:nvPr/>
        </p:nvSpPr>
        <p:spPr bwMode="auto">
          <a:xfrm>
            <a:off x="1071538" y="3532203"/>
            <a:ext cx="5492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Slide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52" y="316287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</a:t>
            </a:r>
            <a:endParaRPr lang="en-US" b="1" dirty="0"/>
          </a:p>
        </p:txBody>
      </p:sp>
      <p:sp>
        <p:nvSpPr>
          <p:cNvPr id="7" name="右箭头 6"/>
          <p:cNvSpPr/>
          <p:nvPr/>
        </p:nvSpPr>
        <p:spPr>
          <a:xfrm>
            <a:off x="3000364" y="3690513"/>
            <a:ext cx="214314" cy="270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箭头 7"/>
          <p:cNvSpPr/>
          <p:nvPr/>
        </p:nvSpPr>
        <p:spPr>
          <a:xfrm>
            <a:off x="5214942" y="3675079"/>
            <a:ext cx="214314" cy="270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8" y="2532071"/>
            <a:ext cx="2204622" cy="254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715008" y="2091301"/>
            <a:ext cx="22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DNA: 3 Billion Letters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842" y="4283075"/>
            <a:ext cx="1868487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55515" y="171370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/>
              <a:t>Schematic of</a:t>
            </a:r>
            <a:r>
              <a:rPr lang="en-US" sz="1800" b="0" dirty="0"/>
              <a:t> </a:t>
            </a:r>
            <a:r>
              <a:rPr lang="en-US" sz="2000" dirty="0" smtClean="0"/>
              <a:t>Sequencing </a:t>
            </a:r>
            <a:r>
              <a:rPr lang="en-US" sz="2000" dirty="0"/>
              <a:t>Method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01692" y="736600"/>
            <a:ext cx="5603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DNA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66742" y="1673225"/>
            <a:ext cx="9413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Fragment</a:t>
            </a: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652492" y="1173163"/>
            <a:ext cx="387350" cy="417512"/>
          </a:xfrm>
          <a:prstGeom prst="downArrow">
            <a:avLst>
              <a:gd name="adj1" fmla="val 50000"/>
              <a:gd name="adj2" fmla="val 269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9" name="AutoShape 92"/>
          <p:cNvSpPr>
            <a:spLocks noChangeArrowheads="1"/>
          </p:cNvSpPr>
          <p:nvPr/>
        </p:nvSpPr>
        <p:spPr bwMode="auto">
          <a:xfrm>
            <a:off x="642967" y="2087563"/>
            <a:ext cx="387350" cy="701675"/>
          </a:xfrm>
          <a:prstGeom prst="downArrow">
            <a:avLst>
              <a:gd name="adj1" fmla="val 50000"/>
              <a:gd name="adj2" fmla="val 45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0" name="Text Box 93"/>
          <p:cNvSpPr txBox="1">
            <a:spLocks noChangeArrowheads="1"/>
          </p:cNvSpPr>
          <p:nvPr/>
        </p:nvSpPr>
        <p:spPr bwMode="auto">
          <a:xfrm>
            <a:off x="206404" y="2973388"/>
            <a:ext cx="1416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Attach to beads</a:t>
            </a:r>
          </a:p>
        </p:txBody>
      </p:sp>
      <p:pic>
        <p:nvPicPr>
          <p:cNvPr id="11" name="Picture 15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4054" y="682625"/>
            <a:ext cx="64262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 Box 154"/>
          <p:cNvSpPr txBox="1">
            <a:spLocks noChangeArrowheads="1"/>
          </p:cNvSpPr>
          <p:nvPr/>
        </p:nvSpPr>
        <p:spPr bwMode="auto">
          <a:xfrm>
            <a:off x="8134379" y="5842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3" name="Text Box 155"/>
          <p:cNvSpPr txBox="1">
            <a:spLocks noChangeArrowheads="1"/>
          </p:cNvSpPr>
          <p:nvPr/>
        </p:nvSpPr>
        <p:spPr bwMode="auto">
          <a:xfrm>
            <a:off x="1384329" y="59372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14" name="Picture 15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4704" y="1463675"/>
            <a:ext cx="1620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5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5379" y="1814513"/>
            <a:ext cx="162083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6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4467" y="1435100"/>
            <a:ext cx="16208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3392" y="1758950"/>
            <a:ext cx="162083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AutoShape 166"/>
          <p:cNvSpPr>
            <a:spLocks noChangeArrowheads="1"/>
          </p:cNvSpPr>
          <p:nvPr/>
        </p:nvSpPr>
        <p:spPr bwMode="auto">
          <a:xfrm>
            <a:off x="623917" y="3538538"/>
            <a:ext cx="387350" cy="712787"/>
          </a:xfrm>
          <a:prstGeom prst="downArrow">
            <a:avLst>
              <a:gd name="adj1" fmla="val 50000"/>
              <a:gd name="adj2" fmla="val 460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pic>
        <p:nvPicPr>
          <p:cNvPr id="19" name="Picture 16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5492" y="2324100"/>
            <a:ext cx="20256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7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33754" y="3103563"/>
            <a:ext cx="20256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7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14929" y="2335213"/>
            <a:ext cx="20256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17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53192" y="3136900"/>
            <a:ext cx="20256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 Box 173"/>
          <p:cNvSpPr txBox="1">
            <a:spLocks noChangeArrowheads="1"/>
          </p:cNvSpPr>
          <p:nvPr/>
        </p:nvSpPr>
        <p:spPr bwMode="auto">
          <a:xfrm>
            <a:off x="349517" y="4313238"/>
            <a:ext cx="12570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0" dirty="0"/>
              <a:t>Replicate on </a:t>
            </a:r>
            <a:endParaRPr lang="en-US" sz="1400" b="0" dirty="0" smtClean="0"/>
          </a:p>
          <a:p>
            <a:pPr algn="ctr"/>
            <a:r>
              <a:rPr lang="en-US" sz="1400" b="0" dirty="0" smtClean="0"/>
              <a:t>bead </a:t>
            </a:r>
            <a:endParaRPr lang="en-US" sz="1400" b="0" dirty="0"/>
          </a:p>
        </p:txBody>
      </p:sp>
      <p:pic>
        <p:nvPicPr>
          <p:cNvPr id="24" name="Picture 17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13104" y="4860925"/>
            <a:ext cx="18684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17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73654" y="4260850"/>
            <a:ext cx="18684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17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46917" y="4792663"/>
            <a:ext cx="1868487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4289" y="3556000"/>
            <a:ext cx="1691424" cy="168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338" y="855663"/>
            <a:ext cx="1652011" cy="164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556000" y="172800"/>
            <a:ext cx="44207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Schematic of </a:t>
            </a:r>
            <a:r>
              <a:rPr lang="en-US" dirty="0" smtClean="0"/>
              <a:t>Sequencing </a:t>
            </a:r>
            <a:r>
              <a:rPr lang="en-US" dirty="0"/>
              <a:t>Method, </a:t>
            </a:r>
            <a:r>
              <a:rPr lang="en-US" dirty="0">
                <a:solidFill>
                  <a:srgbClr val="FF0000"/>
                </a:solidFill>
              </a:rPr>
              <a:t>Continued</a:t>
            </a:r>
          </a:p>
        </p:txBody>
      </p:sp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855663"/>
            <a:ext cx="1652012" cy="164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866775"/>
            <a:ext cx="1652012" cy="164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53789" y="866799"/>
            <a:ext cx="1652011" cy="164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25" descr="Wide upward diagonal"/>
          <p:cNvSpPr>
            <a:spLocks noChangeArrowheads="1"/>
          </p:cNvSpPr>
          <p:nvPr/>
        </p:nvSpPr>
        <p:spPr bwMode="auto">
          <a:xfrm>
            <a:off x="1154113" y="2286000"/>
            <a:ext cx="7532687" cy="23333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/>
              <a:t>surface</a:t>
            </a:r>
          </a:p>
        </p:txBody>
      </p:sp>
      <p:sp>
        <p:nvSpPr>
          <p:cNvPr id="9" name="AutoShape 26"/>
          <p:cNvSpPr>
            <a:spLocks noChangeArrowheads="1"/>
          </p:cNvSpPr>
          <p:nvPr/>
        </p:nvSpPr>
        <p:spPr bwMode="auto">
          <a:xfrm>
            <a:off x="520700" y="330200"/>
            <a:ext cx="387350" cy="417512"/>
          </a:xfrm>
          <a:prstGeom prst="downArrow">
            <a:avLst>
              <a:gd name="adj1" fmla="val 50000"/>
              <a:gd name="adj2" fmla="val 269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233363" y="854075"/>
            <a:ext cx="1219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Attach beads</a:t>
            </a:r>
          </a:p>
          <a:p>
            <a:r>
              <a:rPr lang="en-US" sz="1400" b="0"/>
              <a:t>to surface</a:t>
            </a:r>
          </a:p>
        </p:txBody>
      </p:sp>
      <p:sp>
        <p:nvSpPr>
          <p:cNvPr id="11" name="AutoShape 29"/>
          <p:cNvSpPr>
            <a:spLocks noChangeArrowheads="1"/>
          </p:cNvSpPr>
          <p:nvPr/>
        </p:nvSpPr>
        <p:spPr bwMode="auto">
          <a:xfrm>
            <a:off x="531812" y="4217964"/>
            <a:ext cx="284163" cy="111125"/>
          </a:xfrm>
          <a:prstGeom prst="homePlate">
            <a:avLst>
              <a:gd name="adj" fmla="val 639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501650" y="2157389"/>
            <a:ext cx="387350" cy="417512"/>
          </a:xfrm>
          <a:prstGeom prst="downArrow">
            <a:avLst>
              <a:gd name="adj1" fmla="val 50000"/>
              <a:gd name="adj2" fmla="val 269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114300" y="2687614"/>
            <a:ext cx="286543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/>
              <a:t>Do Sequence Reading Chemistry:</a:t>
            </a:r>
          </a:p>
          <a:p>
            <a:r>
              <a:rPr lang="en-US" sz="1400" b="0"/>
              <a:t>Dye/Letter Color Code: </a:t>
            </a:r>
            <a:r>
              <a:rPr lang="en-US" sz="1400">
                <a:solidFill>
                  <a:srgbClr val="0000FF"/>
                </a:solidFill>
              </a:rPr>
              <a:t>A</a:t>
            </a:r>
            <a:r>
              <a:rPr lang="en-US" sz="1400"/>
              <a:t>/</a:t>
            </a:r>
            <a:r>
              <a:rPr lang="en-US" sz="1400">
                <a:solidFill>
                  <a:srgbClr val="33CC33"/>
                </a:solidFill>
              </a:rPr>
              <a:t>C</a:t>
            </a:r>
            <a:r>
              <a:rPr lang="en-US" sz="1400"/>
              <a:t>/</a:t>
            </a:r>
            <a:r>
              <a:rPr lang="en-US" sz="1400">
                <a:solidFill>
                  <a:srgbClr val="FF9900"/>
                </a:solidFill>
              </a:rPr>
              <a:t>G</a:t>
            </a:r>
            <a:r>
              <a:rPr lang="en-US" sz="1400"/>
              <a:t>/</a:t>
            </a:r>
            <a:r>
              <a:rPr lang="en-US" sz="1400">
                <a:solidFill>
                  <a:srgbClr val="FF0000"/>
                </a:solidFill>
              </a:rPr>
              <a:t>T</a:t>
            </a:r>
          </a:p>
          <a:p>
            <a:r>
              <a:rPr lang="en-US" sz="1400" b="0" i="1"/>
              <a:t>Cycle</a:t>
            </a:r>
            <a:r>
              <a:rPr lang="en-US" sz="1400" b="0"/>
              <a:t> i = 1...N ~ 50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211137" y="3684564"/>
            <a:ext cx="42862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/>
              <a:t>…   </a:t>
            </a:r>
          </a:p>
          <a:p>
            <a:r>
              <a:rPr lang="en-US" sz="1000"/>
              <a:t>   6  </a:t>
            </a:r>
          </a:p>
          <a:p>
            <a:r>
              <a:rPr lang="en-US" sz="1000"/>
              <a:t>   5</a:t>
            </a:r>
          </a:p>
          <a:p>
            <a:r>
              <a:rPr lang="en-US" sz="1000"/>
              <a:t>i=4</a:t>
            </a:r>
          </a:p>
          <a:p>
            <a:r>
              <a:rPr lang="en-US" sz="1000"/>
              <a:t>   3</a:t>
            </a:r>
          </a:p>
          <a:p>
            <a:r>
              <a:rPr lang="en-US" sz="1000"/>
              <a:t>   2</a:t>
            </a:r>
          </a:p>
          <a:p>
            <a:r>
              <a:rPr lang="en-US" sz="1000"/>
              <a:t>   1</a:t>
            </a:r>
          </a:p>
        </p:txBody>
      </p:sp>
      <p:sp>
        <p:nvSpPr>
          <p:cNvPr id="15" name="Text Box 33"/>
          <p:cNvSpPr txBox="1">
            <a:spLocks noChangeArrowheads="1"/>
          </p:cNvSpPr>
          <p:nvPr/>
        </p:nvSpPr>
        <p:spPr bwMode="auto">
          <a:xfrm>
            <a:off x="125412" y="3443264"/>
            <a:ext cx="5635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cycle</a:t>
            </a:r>
          </a:p>
        </p:txBody>
      </p:sp>
      <p:sp>
        <p:nvSpPr>
          <p:cNvPr id="16" name="Line 34"/>
          <p:cNvSpPr>
            <a:spLocks noChangeShapeType="1"/>
          </p:cNvSpPr>
          <p:nvPr/>
        </p:nvSpPr>
        <p:spPr bwMode="auto">
          <a:xfrm flipV="1">
            <a:off x="201612" y="3706789"/>
            <a:ext cx="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7" name="Picture 3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53200" y="3571899"/>
            <a:ext cx="1691424" cy="168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00600" y="3567112"/>
            <a:ext cx="1691425" cy="168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0" y="3617912"/>
            <a:ext cx="1691425" cy="168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6200000" flipV="1">
            <a:off x="246856" y="4026670"/>
            <a:ext cx="1295400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43" descr="Wide upward diagonal"/>
          <p:cNvSpPr>
            <a:spLocks noChangeArrowheads="1"/>
          </p:cNvSpPr>
          <p:nvPr/>
        </p:nvSpPr>
        <p:spPr bwMode="auto">
          <a:xfrm>
            <a:off x="1220788" y="5029200"/>
            <a:ext cx="7389812" cy="23016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/>
              <a:t>surface</a:t>
            </a:r>
          </a:p>
        </p:txBody>
      </p:sp>
      <p:sp>
        <p:nvSpPr>
          <p:cNvPr id="22" name="AutoShape 44"/>
          <p:cNvSpPr>
            <a:spLocks noChangeArrowheads="1"/>
          </p:cNvSpPr>
          <p:nvPr/>
        </p:nvSpPr>
        <p:spPr bwMode="auto">
          <a:xfrm>
            <a:off x="679450" y="5008539"/>
            <a:ext cx="387350" cy="417512"/>
          </a:xfrm>
          <a:prstGeom prst="downArrow">
            <a:avLst>
              <a:gd name="adj1" fmla="val 50000"/>
              <a:gd name="adj2" fmla="val 269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3" name="Text Box 45"/>
          <p:cNvSpPr txBox="1">
            <a:spLocks noChangeArrowheads="1"/>
          </p:cNvSpPr>
          <p:nvPr/>
        </p:nvSpPr>
        <p:spPr bwMode="auto">
          <a:xfrm>
            <a:off x="609600" y="5481614"/>
            <a:ext cx="1295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0" dirty="0"/>
              <a:t>Cycle </a:t>
            </a:r>
            <a:r>
              <a:rPr lang="en-US" sz="1400" b="0" dirty="0" err="1"/>
              <a:t>i</a:t>
            </a:r>
            <a:r>
              <a:rPr lang="en-US" sz="1400" b="0" dirty="0"/>
              <a:t> Imaging:</a:t>
            </a:r>
          </a:p>
          <a:p>
            <a:r>
              <a:rPr lang="en-US" sz="1400" b="0" dirty="0"/>
              <a:t>4 mono-color </a:t>
            </a:r>
          </a:p>
          <a:p>
            <a:r>
              <a:rPr lang="en-US" sz="1400" b="0" dirty="0"/>
              <a:t>Images</a:t>
            </a:r>
          </a:p>
        </p:txBody>
      </p:sp>
      <p:sp>
        <p:nvSpPr>
          <p:cNvPr id="24" name="AutoShape 47"/>
          <p:cNvSpPr>
            <a:spLocks noChangeArrowheads="1"/>
          </p:cNvSpPr>
          <p:nvPr/>
        </p:nvSpPr>
        <p:spPr bwMode="auto">
          <a:xfrm rot="16200000">
            <a:off x="-64294" y="5272857"/>
            <a:ext cx="803275" cy="39211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 Box 48"/>
          <p:cNvSpPr txBox="1">
            <a:spLocks noChangeArrowheads="1"/>
          </p:cNvSpPr>
          <p:nvPr/>
        </p:nvSpPr>
        <p:spPr bwMode="auto">
          <a:xfrm>
            <a:off x="111125" y="5927725"/>
            <a:ext cx="498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dirty="0"/>
              <a:t>Next</a:t>
            </a:r>
          </a:p>
          <a:p>
            <a:r>
              <a:rPr lang="en-US" sz="1000" dirty="0"/>
              <a:t>cycle</a:t>
            </a:r>
          </a:p>
        </p:txBody>
      </p:sp>
      <p:pic>
        <p:nvPicPr>
          <p:cNvPr id="26" name="Picture 4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65300" y="5765776"/>
            <a:ext cx="1687513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5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42150" y="5745139"/>
            <a:ext cx="16827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5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27650" y="5762601"/>
            <a:ext cx="1674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5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3300" y="5756251"/>
            <a:ext cx="1674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 Box 53"/>
          <p:cNvSpPr txBox="1">
            <a:spLocks noChangeArrowheads="1"/>
          </p:cNvSpPr>
          <p:nvPr/>
        </p:nvSpPr>
        <p:spPr bwMode="auto">
          <a:xfrm>
            <a:off x="1917700" y="5416526"/>
            <a:ext cx="1346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FF"/>
                </a:solidFill>
              </a:rPr>
              <a:t>Blue Filter (A)</a:t>
            </a:r>
          </a:p>
        </p:txBody>
      </p:sp>
      <p:sp>
        <p:nvSpPr>
          <p:cNvPr id="31" name="Text Box 54"/>
          <p:cNvSpPr txBox="1">
            <a:spLocks noChangeArrowheads="1"/>
          </p:cNvSpPr>
          <p:nvPr/>
        </p:nvSpPr>
        <p:spPr bwMode="auto">
          <a:xfrm>
            <a:off x="7215188" y="5414939"/>
            <a:ext cx="1276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Red Filter (T)</a:t>
            </a:r>
          </a:p>
        </p:txBody>
      </p:sp>
      <p:sp>
        <p:nvSpPr>
          <p:cNvPr id="32" name="Text Box 55"/>
          <p:cNvSpPr txBox="1">
            <a:spLocks noChangeArrowheads="1"/>
          </p:cNvSpPr>
          <p:nvPr/>
        </p:nvSpPr>
        <p:spPr bwMode="auto">
          <a:xfrm>
            <a:off x="5437188" y="5427639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FF9900"/>
                </a:solidFill>
              </a:rPr>
              <a:t>Orange Filter (G)</a:t>
            </a:r>
          </a:p>
        </p:txBody>
      </p:sp>
      <p:sp>
        <p:nvSpPr>
          <p:cNvPr id="33" name="Text Box 56"/>
          <p:cNvSpPr txBox="1">
            <a:spLocks noChangeArrowheads="1"/>
          </p:cNvSpPr>
          <p:nvPr/>
        </p:nvSpPr>
        <p:spPr bwMode="auto">
          <a:xfrm>
            <a:off x="3525838" y="5438751"/>
            <a:ext cx="1474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CC00"/>
                </a:solidFill>
              </a:rPr>
              <a:t>Green Filter (C)</a:t>
            </a:r>
          </a:p>
        </p:txBody>
      </p:sp>
      <p:sp>
        <p:nvSpPr>
          <p:cNvPr id="34" name="Text Box 57"/>
          <p:cNvSpPr txBox="1">
            <a:spLocks noChangeArrowheads="1"/>
          </p:cNvSpPr>
          <p:nvPr/>
        </p:nvSpPr>
        <p:spPr bwMode="auto">
          <a:xfrm>
            <a:off x="0" y="6429351"/>
            <a:ext cx="85779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/>
              <a:t>+ Cycle </a:t>
            </a:r>
            <a:r>
              <a:rPr lang="en-US" sz="1200" dirty="0" err="1"/>
              <a:t>i</a:t>
            </a:r>
            <a:r>
              <a:rPr lang="en-US" sz="1200" dirty="0"/>
              <a:t> Letter Calling</a:t>
            </a:r>
            <a:r>
              <a:rPr lang="en-US" sz="1400" b="0" dirty="0"/>
              <a:t>        </a:t>
            </a:r>
            <a:r>
              <a:rPr lang="en-US" sz="1200" dirty="0"/>
              <a:t>Spot 1 @ </a:t>
            </a:r>
            <a:r>
              <a:rPr lang="en-US" sz="1200" dirty="0" err="1"/>
              <a:t>i</a:t>
            </a:r>
            <a:r>
              <a:rPr lang="en-US" sz="1200" dirty="0"/>
              <a:t> = </a:t>
            </a:r>
            <a:r>
              <a:rPr lang="en-US" sz="1200" dirty="0" smtClean="0"/>
              <a:t>T                    </a:t>
            </a:r>
            <a:r>
              <a:rPr lang="en-US" sz="1200" dirty="0"/>
              <a:t>Spot 4 @ </a:t>
            </a:r>
            <a:r>
              <a:rPr lang="en-US" sz="1200" dirty="0" err="1"/>
              <a:t>i</a:t>
            </a:r>
            <a:r>
              <a:rPr lang="en-US" sz="1200" dirty="0"/>
              <a:t> = </a:t>
            </a:r>
            <a:r>
              <a:rPr lang="en-US" sz="1200" dirty="0" smtClean="0"/>
              <a:t>G                  </a:t>
            </a:r>
            <a:r>
              <a:rPr lang="en-US" sz="1200" dirty="0"/>
              <a:t>Spot 3 @ </a:t>
            </a:r>
            <a:r>
              <a:rPr lang="en-US" sz="1200" dirty="0" err="1"/>
              <a:t>i</a:t>
            </a:r>
            <a:r>
              <a:rPr lang="en-US" sz="1200" dirty="0"/>
              <a:t> = </a:t>
            </a:r>
            <a:r>
              <a:rPr lang="en-US" sz="1200" dirty="0" smtClean="0"/>
              <a:t>C                </a:t>
            </a:r>
            <a:r>
              <a:rPr lang="en-US" sz="1200" dirty="0"/>
              <a:t>Spot 2 @ </a:t>
            </a:r>
            <a:r>
              <a:rPr lang="en-US" sz="1200" dirty="0" err="1"/>
              <a:t>i</a:t>
            </a:r>
            <a:r>
              <a:rPr lang="en-US" sz="1200" dirty="0"/>
              <a:t> = </a:t>
            </a:r>
            <a:r>
              <a:rPr lang="en-US" sz="1200" dirty="0" smtClean="0"/>
              <a:t>A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04800" y="1500174"/>
            <a:ext cx="2703513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Cycle 1</a:t>
            </a:r>
            <a:r>
              <a:rPr lang="en-US" sz="1200" dirty="0"/>
              <a:t>: 4 mono-color images</a:t>
            </a:r>
          </a:p>
          <a:p>
            <a:r>
              <a:rPr lang="en-US" sz="1200" dirty="0"/>
              <a:t>Purpose: To read the 4 letters</a:t>
            </a:r>
          </a:p>
          <a:p>
            <a:r>
              <a:rPr lang="en-US" sz="1200" dirty="0"/>
              <a:t>A/C/G/T at letter position 1 on DNA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28600" y="4024299"/>
            <a:ext cx="278765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Cycle 50</a:t>
            </a:r>
            <a:r>
              <a:rPr lang="en-US" sz="1200" dirty="0"/>
              <a:t>: 4 mono-color images</a:t>
            </a:r>
          </a:p>
          <a:p>
            <a:r>
              <a:rPr lang="en-US" sz="1200" dirty="0"/>
              <a:t>To read the 4 A/C/G/T </a:t>
            </a:r>
          </a:p>
          <a:p>
            <a:r>
              <a:rPr lang="en-US" sz="1200" dirty="0"/>
              <a:t>Purpose: To read the 4 letters</a:t>
            </a:r>
          </a:p>
          <a:p>
            <a:r>
              <a:rPr lang="en-US" sz="1200" dirty="0"/>
              <a:t>A/C/G/T at letter position 50 on DNA</a:t>
            </a:r>
          </a:p>
          <a:p>
            <a:endParaRPr lang="en-US" sz="1200" dirty="0"/>
          </a:p>
        </p:txBody>
      </p:sp>
      <p:pic>
        <p:nvPicPr>
          <p:cNvPr id="15" name="Picture 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563" y="2306624"/>
            <a:ext cx="615950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363" y="2325674"/>
            <a:ext cx="615950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5113" y="2354249"/>
            <a:ext cx="615950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73288" y="2335199"/>
            <a:ext cx="615950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38" descr="Wide upward diagonal"/>
          <p:cNvSpPr>
            <a:spLocks noChangeArrowheads="1"/>
          </p:cNvSpPr>
          <p:nvPr/>
        </p:nvSpPr>
        <p:spPr bwMode="auto">
          <a:xfrm>
            <a:off x="249238" y="2833674"/>
            <a:ext cx="2693987" cy="11906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/>
          </a:p>
        </p:txBody>
      </p:sp>
      <p:sp>
        <p:nvSpPr>
          <p:cNvPr id="20" name="Text Box 43"/>
          <p:cNvSpPr txBox="1">
            <a:spLocks noChangeArrowheads="1"/>
          </p:cNvSpPr>
          <p:nvPr/>
        </p:nvSpPr>
        <p:spPr bwMode="auto">
          <a:xfrm>
            <a:off x="635000" y="3105136"/>
            <a:ext cx="22431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/>
              <a:t>…</a:t>
            </a:r>
            <a:r>
              <a:rPr lang="en-US" sz="2000"/>
              <a:t> repeat </a:t>
            </a:r>
            <a:r>
              <a:rPr lang="en-US" sz="4000"/>
              <a:t>… </a:t>
            </a:r>
          </a:p>
        </p:txBody>
      </p:sp>
      <p:pic>
        <p:nvPicPr>
          <p:cNvPr id="21" name="Picture 4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1138" y="4886311"/>
            <a:ext cx="627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4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3138" y="4905361"/>
            <a:ext cx="627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4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49413" y="4914886"/>
            <a:ext cx="627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4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54263" y="4933936"/>
            <a:ext cx="627062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ctangle 48" descr="Wide upward diagonal"/>
          <p:cNvSpPr>
            <a:spLocks noChangeArrowheads="1"/>
          </p:cNvSpPr>
          <p:nvPr/>
        </p:nvSpPr>
        <p:spPr bwMode="auto">
          <a:xfrm>
            <a:off x="258763" y="5433999"/>
            <a:ext cx="2693987" cy="11906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/>
          </a:p>
        </p:txBody>
      </p:sp>
      <p:pic>
        <p:nvPicPr>
          <p:cNvPr id="26" name="Picture 4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0" y="1620824"/>
            <a:ext cx="1322387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5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14850" y="1630349"/>
            <a:ext cx="1341437" cy="1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5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53125" y="1630349"/>
            <a:ext cx="1362075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5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43775" y="1633538"/>
            <a:ext cx="1362075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 Box 53"/>
          <p:cNvSpPr txBox="1">
            <a:spLocks noChangeArrowheads="1"/>
          </p:cNvSpPr>
          <p:nvPr/>
        </p:nvSpPr>
        <p:spPr bwMode="auto">
          <a:xfrm>
            <a:off x="3211512" y="2954324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0000FF"/>
                </a:solidFill>
              </a:rPr>
              <a:t>A Dye (FTC)</a:t>
            </a:r>
          </a:p>
        </p:txBody>
      </p:sp>
      <p:sp>
        <p:nvSpPr>
          <p:cNvPr id="31" name="Text Box 55"/>
          <p:cNvSpPr txBox="1">
            <a:spLocks noChangeArrowheads="1"/>
          </p:cNvSpPr>
          <p:nvPr/>
        </p:nvSpPr>
        <p:spPr bwMode="auto">
          <a:xfrm>
            <a:off x="4697412" y="2973374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00CC00"/>
                </a:solidFill>
              </a:rPr>
              <a:t>C Dye (Cy3)</a:t>
            </a:r>
          </a:p>
        </p:txBody>
      </p:sp>
      <p:sp>
        <p:nvSpPr>
          <p:cNvPr id="32" name="Text Box 56"/>
          <p:cNvSpPr txBox="1">
            <a:spLocks noChangeArrowheads="1"/>
          </p:cNvSpPr>
          <p:nvPr/>
        </p:nvSpPr>
        <p:spPr bwMode="auto">
          <a:xfrm>
            <a:off x="6088062" y="2963849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FF9900"/>
                </a:solidFill>
              </a:rPr>
              <a:t>G Dye (TXR)</a:t>
            </a:r>
          </a:p>
        </p:txBody>
      </p:sp>
      <p:sp>
        <p:nvSpPr>
          <p:cNvPr id="33" name="Text Box 57"/>
          <p:cNvSpPr txBox="1">
            <a:spLocks noChangeArrowheads="1"/>
          </p:cNvSpPr>
          <p:nvPr/>
        </p:nvSpPr>
        <p:spPr bwMode="auto">
          <a:xfrm>
            <a:off x="7554912" y="2963849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FF0000"/>
                </a:solidFill>
              </a:rPr>
              <a:t>T Dye (Cy5)</a:t>
            </a:r>
          </a:p>
        </p:txBody>
      </p:sp>
      <p:sp>
        <p:nvSpPr>
          <p:cNvPr id="34" name="Text Box 58"/>
          <p:cNvSpPr txBox="1">
            <a:spLocks noChangeArrowheads="1"/>
          </p:cNvSpPr>
          <p:nvPr/>
        </p:nvSpPr>
        <p:spPr bwMode="auto">
          <a:xfrm>
            <a:off x="3201987" y="5326049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0000FF"/>
                </a:solidFill>
              </a:rPr>
              <a:t>A Dye (FTC)</a:t>
            </a:r>
          </a:p>
        </p:txBody>
      </p:sp>
      <p:sp>
        <p:nvSpPr>
          <p:cNvPr id="35" name="Text Box 59"/>
          <p:cNvSpPr txBox="1">
            <a:spLocks noChangeArrowheads="1"/>
          </p:cNvSpPr>
          <p:nvPr/>
        </p:nvSpPr>
        <p:spPr bwMode="auto">
          <a:xfrm>
            <a:off x="4687887" y="5345099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00CC00"/>
                </a:solidFill>
              </a:rPr>
              <a:t>C Dye (Cy3)</a:t>
            </a:r>
          </a:p>
        </p:txBody>
      </p:sp>
      <p:sp>
        <p:nvSpPr>
          <p:cNvPr id="36" name="Text Box 60"/>
          <p:cNvSpPr txBox="1">
            <a:spLocks noChangeArrowheads="1"/>
          </p:cNvSpPr>
          <p:nvPr/>
        </p:nvSpPr>
        <p:spPr bwMode="auto">
          <a:xfrm>
            <a:off x="6078537" y="5335574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FF9900"/>
                </a:solidFill>
              </a:rPr>
              <a:t>G Dye (TXR)</a:t>
            </a:r>
          </a:p>
        </p:txBody>
      </p:sp>
      <p:sp>
        <p:nvSpPr>
          <p:cNvPr id="37" name="Text Box 61"/>
          <p:cNvSpPr txBox="1">
            <a:spLocks noChangeArrowheads="1"/>
          </p:cNvSpPr>
          <p:nvPr/>
        </p:nvSpPr>
        <p:spPr bwMode="auto">
          <a:xfrm>
            <a:off x="7545387" y="5335574"/>
            <a:ext cx="950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i="1">
                <a:solidFill>
                  <a:srgbClr val="00CC00"/>
                </a:solidFill>
              </a:rPr>
              <a:t> </a:t>
            </a:r>
            <a:r>
              <a:rPr lang="en-US" sz="1000" i="1"/>
              <a:t>Signal from </a:t>
            </a:r>
          </a:p>
          <a:p>
            <a:r>
              <a:rPr lang="en-US" sz="1000" i="1">
                <a:solidFill>
                  <a:srgbClr val="FF0000"/>
                </a:solidFill>
              </a:rPr>
              <a:t>T Dye (Cy5)</a:t>
            </a:r>
          </a:p>
        </p:txBody>
      </p:sp>
      <p:pic>
        <p:nvPicPr>
          <p:cNvPr id="38" name="Picture 6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114675" y="3916349"/>
            <a:ext cx="1303337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6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24375" y="3935399"/>
            <a:ext cx="1303337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6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43600" y="3906824"/>
            <a:ext cx="1303337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6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3881438"/>
            <a:ext cx="1303337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 Box 66"/>
          <p:cNvSpPr txBox="1">
            <a:spLocks noChangeArrowheads="1"/>
          </p:cNvSpPr>
          <p:nvPr/>
        </p:nvSpPr>
        <p:spPr bwMode="auto">
          <a:xfrm>
            <a:off x="5573712" y="3127361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/>
              <a:t>…</a:t>
            </a:r>
          </a:p>
        </p:txBody>
      </p:sp>
      <p:sp>
        <p:nvSpPr>
          <p:cNvPr id="51" name="AutoShape 79"/>
          <p:cNvSpPr>
            <a:spLocks noChangeArrowheads="1"/>
          </p:cNvSpPr>
          <p:nvPr/>
        </p:nvSpPr>
        <p:spPr bwMode="auto">
          <a:xfrm rot="5400000">
            <a:off x="196850" y="3311511"/>
            <a:ext cx="596900" cy="533400"/>
          </a:xfrm>
          <a:prstGeom prst="rightArrow">
            <a:avLst>
              <a:gd name="adj1" fmla="val 50000"/>
              <a:gd name="adj2" fmla="val 2797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标题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3914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Digital image comes from a continuous world (continuum).</a:t>
            </a:r>
          </a:p>
          <a:p>
            <a:r>
              <a:rPr lang="en-US" dirty="0" smtClean="0"/>
              <a:t>Common pixel representations are unsigned bytes (0 to 255) and floating point.</a:t>
            </a:r>
          </a:p>
          <a:p>
            <a:r>
              <a:rPr lang="en-US" dirty="0" smtClean="0"/>
              <a:t>Image can be vector- or manifold- valued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Quality of digital images: smoothness and sharpness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657600"/>
            <a:ext cx="5791200" cy="217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Key: Image Processing</a:t>
            </a:r>
            <a:endParaRPr 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34969" y="2382276"/>
            <a:ext cx="3679831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Find the location of each bead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Find the image intensity of each bead</a:t>
            </a:r>
          </a:p>
          <a:p>
            <a:pPr marL="342900" indent="-342900"/>
            <a:r>
              <a:rPr lang="en-US" sz="2400" dirty="0" smtClean="0">
                <a:solidFill>
                  <a:srgbClr val="FF0000"/>
                </a:solidFill>
              </a:rPr>
              <a:t>Difficulties: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Blur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Noise</a:t>
            </a:r>
          </a:p>
        </p:txBody>
      </p:sp>
      <p:pic>
        <p:nvPicPr>
          <p:cNvPr id="5122" name="Picture 2" descr="D:\e publications &amp; programs\学习类\论文收藏(Including books)\Dong Bin\Presentations\Mine\FormulaMaker\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3372" y="1857364"/>
            <a:ext cx="3876698" cy="3918383"/>
          </a:xfrm>
          <a:prstGeom prst="rect">
            <a:avLst/>
          </a:prstGeom>
          <a:noFill/>
        </p:spPr>
      </p:pic>
      <p:sp>
        <p:nvSpPr>
          <p:cNvPr id="5" name="椭圆 5"/>
          <p:cNvSpPr/>
          <p:nvPr/>
        </p:nvSpPr>
        <p:spPr>
          <a:xfrm>
            <a:off x="6572264" y="2800352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6"/>
          <p:cNvSpPr/>
          <p:nvPr/>
        </p:nvSpPr>
        <p:spPr>
          <a:xfrm>
            <a:off x="6072198" y="3157542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7"/>
          <p:cNvSpPr/>
          <p:nvPr/>
        </p:nvSpPr>
        <p:spPr>
          <a:xfrm>
            <a:off x="6500826" y="3786190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8"/>
          <p:cNvSpPr/>
          <p:nvPr/>
        </p:nvSpPr>
        <p:spPr>
          <a:xfrm>
            <a:off x="7072330" y="3786190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9"/>
          <p:cNvSpPr/>
          <p:nvPr/>
        </p:nvSpPr>
        <p:spPr>
          <a:xfrm>
            <a:off x="4786314" y="3429000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10"/>
          <p:cNvSpPr/>
          <p:nvPr/>
        </p:nvSpPr>
        <p:spPr>
          <a:xfrm>
            <a:off x="6000760" y="487205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1"/>
          <p:cNvSpPr/>
          <p:nvPr/>
        </p:nvSpPr>
        <p:spPr>
          <a:xfrm>
            <a:off x="4857752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椭圆 12"/>
          <p:cNvSpPr/>
          <p:nvPr/>
        </p:nvSpPr>
        <p:spPr>
          <a:xfrm>
            <a:off x="5286380" y="401479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3"/>
          <p:cNvSpPr/>
          <p:nvPr/>
        </p:nvSpPr>
        <p:spPr>
          <a:xfrm>
            <a:off x="4429124" y="2714620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4"/>
          <p:cNvSpPr/>
          <p:nvPr/>
        </p:nvSpPr>
        <p:spPr>
          <a:xfrm>
            <a:off x="4929190" y="2500306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Beads’ Centers and Intensities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20000" y="2133600"/>
            <a:ext cx="428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0     0     0     0     1     2     1     0     0     0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0     0     0     1     6    10    6     1     0     0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0     0     0     2    11   18    12   4     1     0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0     0     0     2    12   21    18  12    6     1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0     0     0     2    11   20    21  18   10    2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0     0     0     1     6    11    12   11   6     1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0     0     0     0     1     2     2     2     1     0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019604" y="1992868"/>
            <a:ext cx="284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with 3 beads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65751" y="1752600"/>
            <a:ext cx="101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2D Array</a:t>
            </a:r>
            <a:endParaRPr lang="en-US" b="1" dirty="0"/>
          </a:p>
        </p:txBody>
      </p:sp>
      <p:sp>
        <p:nvSpPr>
          <p:cNvPr id="13" name="椭圆 12"/>
          <p:cNvSpPr/>
          <p:nvPr/>
        </p:nvSpPr>
        <p:spPr>
          <a:xfrm>
            <a:off x="6382200" y="3513752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6382200" y="4119562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7168018" y="4119562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368800"/>
            <a:ext cx="3358800" cy="33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椭圆 15"/>
          <p:cNvSpPr/>
          <p:nvPr/>
        </p:nvSpPr>
        <p:spPr>
          <a:xfrm>
            <a:off x="2319774" y="3510000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/>
          <p:cNvSpPr/>
          <p:nvPr/>
        </p:nvSpPr>
        <p:spPr>
          <a:xfrm>
            <a:off x="2319774" y="4214818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/>
          <p:cNvSpPr/>
          <p:nvPr/>
        </p:nvSpPr>
        <p:spPr>
          <a:xfrm>
            <a:off x="3017400" y="4214818"/>
            <a:ext cx="71438" cy="714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Beads’ Centers and Intensities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23360" y="2130552"/>
            <a:ext cx="4288536" cy="3785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0     0     0     0     0    16    0     0     0     0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0     0     0     0     0    16    0    16    0     0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0     0     0     0     0     0     0     0     0     0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1992868"/>
            <a:ext cx="231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Correct solution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1869506"/>
            <a:ext cx="243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Correct solution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352" y="2368800"/>
            <a:ext cx="3358800" cy="33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4962"/>
            <a:ext cx="7772400" cy="8080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as </a:t>
            </a:r>
            <a:r>
              <a:rPr lang="en-US" dirty="0" err="1" smtClean="0"/>
              <a:t>Deblurring</a:t>
            </a:r>
            <a:r>
              <a:rPr lang="en-US" dirty="0" smtClean="0"/>
              <a:t> with Circular Convolution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571744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1414" y="2928934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76751" y="2143116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5035" y="509588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5852" y="295274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139" y="2857496"/>
            <a:ext cx="676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400" y="2928934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600200" y="2143116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7884" y="171448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95591" y="4286256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87693" y="4972064"/>
            <a:ext cx="241101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2976" y="509588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928794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3000364" y="171448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6147" idx="0"/>
          </p:cNvCxnSpPr>
          <p:nvPr/>
        </p:nvCxnSpPr>
        <p:spPr>
          <a:xfrm rot="16200000" flipH="1">
            <a:off x="4154088" y="2396726"/>
            <a:ext cx="781037" cy="4731561"/>
          </a:xfrm>
          <a:prstGeom prst="curvedConnector3">
            <a:avLst>
              <a:gd name="adj1" fmla="val -2926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7775" y="5153025"/>
            <a:ext cx="37052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2643174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3714744" y="171448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7171" idx="0"/>
          </p:cNvCxnSpPr>
          <p:nvPr/>
        </p:nvCxnSpPr>
        <p:spPr>
          <a:xfrm rot="16200000" flipH="1">
            <a:off x="4515755" y="2749440"/>
            <a:ext cx="785228" cy="4030325"/>
          </a:xfrm>
          <a:prstGeom prst="curvedConnector3">
            <a:avLst>
              <a:gd name="adj1" fmla="val -29113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6632" y="5157216"/>
            <a:ext cx="3733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3428992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4500562" y="171448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8194" idx="0"/>
          </p:cNvCxnSpPr>
          <p:nvPr/>
        </p:nvCxnSpPr>
        <p:spPr>
          <a:xfrm rot="16200000" flipH="1">
            <a:off x="4906283" y="3144730"/>
            <a:ext cx="785228" cy="3239745"/>
          </a:xfrm>
          <a:prstGeom prst="curvedConnector3">
            <a:avLst>
              <a:gd name="adj1" fmla="val -29113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6632" y="5157216"/>
            <a:ext cx="37242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928794" y="472917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2928926" y="2214554"/>
            <a:ext cx="2357454" cy="121444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9218" idx="0"/>
          </p:cNvCxnSpPr>
          <p:nvPr/>
        </p:nvCxnSpPr>
        <p:spPr>
          <a:xfrm rot="16200000" flipH="1">
            <a:off x="4334779" y="2573226"/>
            <a:ext cx="428038" cy="4739943"/>
          </a:xfrm>
          <a:prstGeom prst="curvedConnector3">
            <a:avLst>
              <a:gd name="adj1" fmla="val -5340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6632" y="5157216"/>
            <a:ext cx="37242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Interior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9429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562" y="150017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3428992" y="508636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/>
        </p:nvSpPr>
        <p:spPr>
          <a:xfrm>
            <a:off x="4429124" y="2571744"/>
            <a:ext cx="2357454" cy="121444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曲线连接符 17"/>
          <p:cNvCxnSpPr>
            <a:stCxn id="14" idx="0"/>
            <a:endCxn id="10242" idx="0"/>
          </p:cNvCxnSpPr>
          <p:nvPr/>
        </p:nvCxnSpPr>
        <p:spPr>
          <a:xfrm rot="16200000" flipH="1">
            <a:off x="5268236" y="3497157"/>
            <a:ext cx="70848" cy="3249270"/>
          </a:xfrm>
          <a:prstGeom prst="curvedConnector3">
            <a:avLst>
              <a:gd name="adj1" fmla="val -322663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56632" y="5157216"/>
            <a:ext cx="37433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495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142976" y="400050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/>
        </p:nvSpPr>
        <p:spPr>
          <a:xfrm>
            <a:off x="2714612" y="135729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00364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79866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00562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994048" y="191666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00364" y="22738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Images</a:t>
            </a:r>
            <a:endParaRPr lang="en-US" dirty="0"/>
          </a:p>
        </p:txBody>
      </p:sp>
      <p:sp>
        <p:nvSpPr>
          <p:cNvPr id="13314" name="AutoShape 2" descr="Image result for colo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6" name="AutoShape 4" descr="Image result for colo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8" name="Picture 6" descr="http://unbounce.wpengine.netdna-cdn.com/photos/blue-man-group-color-theory-and-landing-page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45268"/>
            <a:ext cx="2106261" cy="28765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2000" y="504086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Image</a:t>
            </a:r>
            <a:endParaRPr lang="en-US" dirty="0"/>
          </a:p>
        </p:txBody>
      </p:sp>
      <p:pic>
        <p:nvPicPr>
          <p:cNvPr id="13320" name="Picture 8" descr="http://www.dlr.de/eoc/en/Portaldata/60/Resources/images/2_dfd_la/DFD-LA-AbbSpek_en_20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676400"/>
            <a:ext cx="5867400" cy="335198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419600" y="502920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Hyperspectral</a:t>
            </a:r>
            <a:r>
              <a:rPr lang="en-US" dirty="0" smtClean="0"/>
              <a:t> 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495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928794" y="400050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/>
        </p:nvSpPr>
        <p:spPr>
          <a:xfrm>
            <a:off x="3500430" y="135729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9866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00562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80064" y="1571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495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142976" y="437198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/>
        </p:nvSpPr>
        <p:spPr>
          <a:xfrm>
            <a:off x="2786050" y="171448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71802" y="192880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71802" y="22859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71802" y="263104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495" y="1928802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4214810" y="5443558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椭圆 19"/>
          <p:cNvSpPr/>
          <p:nvPr/>
        </p:nvSpPr>
        <p:spPr>
          <a:xfrm>
            <a:off x="5786446" y="278605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94642" y="300037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94642" y="334542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94642" y="37740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86578" y="37861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72198" y="378619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Periodic Boundary Extension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82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82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4682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764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764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764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矩形 34"/>
          <p:cNvSpPr/>
          <p:nvPr/>
        </p:nvSpPr>
        <p:spPr>
          <a:xfrm>
            <a:off x="2963828" y="3071810"/>
            <a:ext cx="2857520" cy="128588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Periodic Boundary Extension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2656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2656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2656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8738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8738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8738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574" y="306338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574" y="181181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574" y="4312140"/>
            <a:ext cx="2806666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矩形 32"/>
          <p:cNvSpPr/>
          <p:nvPr/>
        </p:nvSpPr>
        <p:spPr>
          <a:xfrm>
            <a:off x="2571736" y="2786058"/>
            <a:ext cx="3929090" cy="17859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000760" y="4713296"/>
            <a:ext cx="428628" cy="1588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071802" y="3071810"/>
            <a:ext cx="2857520" cy="128588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直接箭头连接符 18"/>
          <p:cNvCxnSpPr/>
          <p:nvPr/>
        </p:nvCxnSpPr>
        <p:spPr>
          <a:xfrm rot="5400000" flipH="1" flipV="1">
            <a:off x="6430182" y="2928140"/>
            <a:ext cx="428628" cy="1588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28926" y="6072206"/>
            <a:ext cx="394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Extension Radius=(size of kernel-1)/2=1</a:t>
            </a:r>
            <a:endParaRPr lang="en-US" b="1" dirty="0"/>
          </a:p>
        </p:txBody>
      </p:sp>
      <p:cxnSp>
        <p:nvCxnSpPr>
          <p:cNvPr id="30" name="形状 29"/>
          <p:cNvCxnSpPr>
            <a:stCxn id="22" idx="0"/>
          </p:cNvCxnSpPr>
          <p:nvPr/>
        </p:nvCxnSpPr>
        <p:spPr>
          <a:xfrm rot="5400000" flipH="1" flipV="1">
            <a:off x="4845006" y="4845014"/>
            <a:ext cx="1285884" cy="1168500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形状 29"/>
          <p:cNvCxnSpPr>
            <a:stCxn id="22" idx="0"/>
          </p:cNvCxnSpPr>
          <p:nvPr/>
        </p:nvCxnSpPr>
        <p:spPr>
          <a:xfrm rot="5400000" flipH="1" flipV="1">
            <a:off x="4344940" y="3773444"/>
            <a:ext cx="2857520" cy="1740004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142976" y="400050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026623" y="114298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2371" y="1833554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8926" y="1857379"/>
            <a:ext cx="6191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0482" y="1490654"/>
            <a:ext cx="3657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00364" y="1481129"/>
            <a:ext cx="5048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77162" y="3619504"/>
            <a:ext cx="4953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14744" y="3619504"/>
            <a:ext cx="36957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8112" y="1847854"/>
            <a:ext cx="5143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29537" y="1476364"/>
            <a:ext cx="5429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00364" y="3619504"/>
            <a:ext cx="5238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曲线连接符 30"/>
          <p:cNvCxnSpPr>
            <a:stCxn id="14" idx="6"/>
            <a:endCxn id="11269" idx="0"/>
          </p:cNvCxnSpPr>
          <p:nvPr/>
        </p:nvCxnSpPr>
        <p:spPr>
          <a:xfrm>
            <a:off x="1643042" y="4243390"/>
            <a:ext cx="5266203" cy="913826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1285860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56632" y="5157216"/>
            <a:ext cx="37052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1928794" y="400050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68" y="4286256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026623" y="114298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2371" y="1833554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8926" y="1857379"/>
            <a:ext cx="6191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0482" y="1490654"/>
            <a:ext cx="3657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00364" y="1481129"/>
            <a:ext cx="5048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77162" y="3619504"/>
            <a:ext cx="4953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14744" y="3619504"/>
            <a:ext cx="36957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8112" y="1847854"/>
            <a:ext cx="5143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29537" y="1476364"/>
            <a:ext cx="5429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00364" y="3619504"/>
            <a:ext cx="5238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曲线连接符 30"/>
          <p:cNvCxnSpPr>
            <a:stCxn id="14" idx="0"/>
            <a:endCxn id="32" idx="0"/>
          </p:cNvCxnSpPr>
          <p:nvPr/>
        </p:nvCxnSpPr>
        <p:spPr>
          <a:xfrm rot="16200000" flipH="1">
            <a:off x="4235190" y="1944141"/>
            <a:ext cx="928694" cy="5041420"/>
          </a:xfrm>
          <a:prstGeom prst="curvedConnector3">
            <a:avLst>
              <a:gd name="adj1" fmla="val -24615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3571868" y="1285860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15140" y="492919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Similarly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Boundary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205086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092" y="271462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488157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11276" y="192880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 Kernel</a:t>
            </a:r>
            <a:endParaRPr lang="en-US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7714" y="4071942"/>
            <a:ext cx="41624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>
          <a:xfrm>
            <a:off x="4214810" y="5429264"/>
            <a:ext cx="500066" cy="485772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357158" y="2285992"/>
            <a:ext cx="1928826" cy="1143008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4572008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026623" y="1142984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2371" y="1833554"/>
            <a:ext cx="4010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8926" y="1857379"/>
            <a:ext cx="6191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0482" y="1490654"/>
            <a:ext cx="3657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00364" y="1481129"/>
            <a:ext cx="5048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77162" y="3619504"/>
            <a:ext cx="4953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14744" y="3619504"/>
            <a:ext cx="36957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58112" y="1847854"/>
            <a:ext cx="5143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29537" y="1476364"/>
            <a:ext cx="5429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00364" y="3619504"/>
            <a:ext cx="5238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曲线连接符 30"/>
          <p:cNvCxnSpPr>
            <a:stCxn id="14" idx="0"/>
            <a:endCxn id="32" idx="0"/>
          </p:cNvCxnSpPr>
          <p:nvPr/>
        </p:nvCxnSpPr>
        <p:spPr>
          <a:xfrm rot="5400000" flipH="1" flipV="1">
            <a:off x="5592512" y="3801529"/>
            <a:ext cx="500066" cy="2755404"/>
          </a:xfrm>
          <a:prstGeom prst="curvedConnector3">
            <a:avLst>
              <a:gd name="adj1" fmla="val 145714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5857884" y="2786058"/>
            <a:ext cx="235745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15140" y="492919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Similarly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Circular Convolution: Mathematical Formula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4570" y="5353079"/>
            <a:ext cx="2476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760" y="5534052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7673" y="5410229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6301" y="5410229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4650" y="5410229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7673" y="4981601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6301" y="4981601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4650" y="4981601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7673" y="5838857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6301" y="5838857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4650" y="5838857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5200164" y="5391176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6" name="矩形 15"/>
          <p:cNvSpPr/>
          <p:nvPr/>
        </p:nvSpPr>
        <p:spPr>
          <a:xfrm>
            <a:off x="5200164" y="496254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7" name="矩形 16"/>
          <p:cNvSpPr/>
          <p:nvPr/>
        </p:nvSpPr>
        <p:spPr>
          <a:xfrm>
            <a:off x="5200164" y="580766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8" name="矩形 17"/>
          <p:cNvSpPr/>
          <p:nvPr/>
        </p:nvSpPr>
        <p:spPr>
          <a:xfrm>
            <a:off x="3499478" y="5391176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3499478" y="496254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0" name="矩形 19"/>
          <p:cNvSpPr/>
          <p:nvPr/>
        </p:nvSpPr>
        <p:spPr>
          <a:xfrm>
            <a:off x="3499478" y="580766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矩形 20"/>
          <p:cNvSpPr/>
          <p:nvPr/>
        </p:nvSpPr>
        <p:spPr>
          <a:xfrm>
            <a:off x="3941850" y="460535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4356734" y="460535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3" name="矩形 22"/>
          <p:cNvSpPr/>
          <p:nvPr/>
        </p:nvSpPr>
        <p:spPr>
          <a:xfrm>
            <a:off x="4785362" y="460535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4" name="矩形 23"/>
          <p:cNvSpPr/>
          <p:nvPr/>
        </p:nvSpPr>
        <p:spPr>
          <a:xfrm>
            <a:off x="3941850" y="616485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5" name="矩形 24"/>
          <p:cNvSpPr/>
          <p:nvPr/>
        </p:nvSpPr>
        <p:spPr>
          <a:xfrm>
            <a:off x="4356734" y="616485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6" name="矩形 25"/>
          <p:cNvSpPr/>
          <p:nvPr/>
        </p:nvSpPr>
        <p:spPr>
          <a:xfrm>
            <a:off x="4785362" y="616485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7" name="矩形 26"/>
          <p:cNvSpPr/>
          <p:nvPr/>
        </p:nvSpPr>
        <p:spPr>
          <a:xfrm>
            <a:off x="4197096" y="5334000"/>
            <a:ext cx="669150" cy="58876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770" y="1676400"/>
            <a:ext cx="8506030" cy="302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to Our Problem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9195" y="2500306"/>
            <a:ext cx="251386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7361" y="2500306"/>
            <a:ext cx="251386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3011612"/>
            <a:ext cx="1446486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09600" y="25717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Shape of bead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1828800"/>
            <a:ext cx="260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Bead centers and intensities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0" y="2057400"/>
            <a:ext cx="16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we have</a:t>
            </a:r>
            <a:endParaRPr lang="en-US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5036" y="3643314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76857" y="366712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8992" y="5500702"/>
            <a:ext cx="676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4253" y="5572140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3372" y="5595954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5505467"/>
            <a:ext cx="333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曲线连接符 16"/>
          <p:cNvCxnSpPr>
            <a:stCxn id="13" idx="1"/>
            <a:endCxn id="14341" idx="2"/>
          </p:cNvCxnSpPr>
          <p:nvPr/>
        </p:nvCxnSpPr>
        <p:spPr>
          <a:xfrm rot="10800000">
            <a:off x="1509030" y="4451613"/>
            <a:ext cx="1919963" cy="1230065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6"/>
          <p:cNvCxnSpPr>
            <a:endCxn id="14340" idx="2"/>
          </p:cNvCxnSpPr>
          <p:nvPr/>
        </p:nvCxnSpPr>
        <p:spPr>
          <a:xfrm rot="16200000" flipV="1">
            <a:off x="3747917" y="5176685"/>
            <a:ext cx="408958" cy="96200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16"/>
          <p:cNvCxnSpPr>
            <a:stCxn id="14342" idx="3"/>
            <a:endCxn id="14339" idx="2"/>
          </p:cNvCxnSpPr>
          <p:nvPr/>
        </p:nvCxnSpPr>
        <p:spPr>
          <a:xfrm flipV="1">
            <a:off x="4905375" y="5020306"/>
            <a:ext cx="2070755" cy="661374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93714" y="6162280"/>
            <a:ext cx="778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Known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514600" y="6019800"/>
            <a:ext cx="1033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Known</a:t>
            </a:r>
          </a:p>
          <a:p>
            <a:r>
              <a:rPr lang="en-US" sz="1600" b="1" dirty="0" smtClean="0"/>
              <a:t>or can be</a:t>
            </a:r>
          </a:p>
          <a:p>
            <a:r>
              <a:rPr lang="en-US" sz="1600" b="1" dirty="0" smtClean="0"/>
              <a:t>estimated</a:t>
            </a:r>
            <a:endParaRPr lang="en-US" sz="1600" b="1" dirty="0"/>
          </a:p>
        </p:txBody>
      </p:sp>
      <p:cxnSp>
        <p:nvCxnSpPr>
          <p:cNvPr id="31" name="曲线连接符 16"/>
          <p:cNvCxnSpPr>
            <a:endCxn id="30" idx="0"/>
          </p:cNvCxnSpPr>
          <p:nvPr/>
        </p:nvCxnSpPr>
        <p:spPr>
          <a:xfrm rot="10800000" flipV="1">
            <a:off x="3031570" y="5791200"/>
            <a:ext cx="397431" cy="228600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16"/>
          <p:cNvCxnSpPr>
            <a:stCxn id="14342" idx="2"/>
            <a:endCxn id="29" idx="0"/>
          </p:cNvCxnSpPr>
          <p:nvPr/>
        </p:nvCxnSpPr>
        <p:spPr>
          <a:xfrm rot="16200000" flipH="1">
            <a:off x="4808611" y="5787968"/>
            <a:ext cx="304388" cy="444235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43306" y="6162280"/>
            <a:ext cx="854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Wanted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9" name="曲线连接符 16"/>
          <p:cNvCxnSpPr>
            <a:endCxn id="38" idx="0"/>
          </p:cNvCxnSpPr>
          <p:nvPr/>
        </p:nvCxnSpPr>
        <p:spPr>
          <a:xfrm rot="16200000" flipH="1">
            <a:off x="3883228" y="5975162"/>
            <a:ext cx="304386" cy="69849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Images</a:t>
            </a:r>
            <a:endParaRPr lang="en-US" dirty="0"/>
          </a:p>
        </p:txBody>
      </p:sp>
      <p:sp>
        <p:nvSpPr>
          <p:cNvPr id="13314" name="AutoShape 2" descr="Image result for colo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6" name="AutoShape 4" descr="Image result for colo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6022" name="Picture 6" descr="http://www.hydroassoc.org/wp-content/uploads/2013/09/DTI-300x24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6300" y="4486274"/>
            <a:ext cx="2857500" cy="2371726"/>
          </a:xfrm>
          <a:prstGeom prst="rect">
            <a:avLst/>
          </a:prstGeom>
          <a:noFill/>
        </p:spPr>
      </p:pic>
      <p:pic>
        <p:nvPicPr>
          <p:cNvPr id="12" name="Picture 2" descr="https://upload.wikimedia.org/wikipedia/en/archive/b/b7/20120904123313!DiffusionMRI_glyph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4648200" cy="2711450"/>
          </a:xfrm>
          <a:prstGeom prst="rect">
            <a:avLst/>
          </a:prstGeom>
          <a:noFill/>
        </p:spPr>
      </p:pic>
      <p:pic>
        <p:nvPicPr>
          <p:cNvPr id="13" name="Picture 4" descr="http://www.brainvoyager.com/bvresources/RainersBVBlog/files/dti2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1676400"/>
            <a:ext cx="3181350" cy="27813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271611" y="4648200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Diffusion Tensor Imaging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Deblurring</a:t>
            </a:r>
            <a:r>
              <a:rPr lang="en-US" dirty="0" smtClean="0"/>
              <a:t> Problems</a:t>
            </a:r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Finding image </a:t>
            </a:r>
            <a:r>
              <a:rPr lang="en-US" sz="2600" dirty="0">
                <a:sym typeface="Mathematica5Mono"/>
              </a:rPr>
              <a:t> </a:t>
            </a:r>
            <a:r>
              <a:rPr lang="en-US" sz="2600" dirty="0" smtClean="0"/>
              <a:t>   from the observed image    </a:t>
            </a:r>
          </a:p>
          <a:p>
            <a:pPr>
              <a:buNone/>
            </a:pPr>
            <a:r>
              <a:rPr lang="en-US" sz="2600" dirty="0"/>
              <a:t>	</a:t>
            </a:r>
            <a:r>
              <a:rPr lang="en-US" sz="2600" dirty="0" smtClean="0"/>
              <a:t>is called image </a:t>
            </a:r>
            <a:r>
              <a:rPr lang="en-US" sz="2600" dirty="0" err="1" smtClean="0"/>
              <a:t>deblurring</a:t>
            </a:r>
            <a:endParaRPr lang="en-US" sz="2600" dirty="0" smtClean="0"/>
          </a:p>
          <a:p>
            <a:r>
              <a:rPr lang="en-US" sz="2600" dirty="0" smtClean="0"/>
              <a:t>We need to invert the operation            and somehow obtain      from                , i.e.</a:t>
            </a:r>
          </a:p>
          <a:p>
            <a:endParaRPr lang="en-US" sz="2600" dirty="0"/>
          </a:p>
          <a:p>
            <a:endParaRPr lang="en-US" sz="2600" dirty="0" smtClean="0"/>
          </a:p>
          <a:p>
            <a:r>
              <a:rPr lang="en-US" sz="2600" dirty="0" smtClean="0"/>
              <a:t>Question: What is           ?</a:t>
            </a:r>
            <a:endParaRPr lang="en-US" sz="2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2384" y="1645920"/>
            <a:ext cx="360367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1" y="1645920"/>
            <a:ext cx="381000" cy="44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556062"/>
            <a:ext cx="842843" cy="45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971800"/>
            <a:ext cx="360367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2971800"/>
            <a:ext cx="1309536" cy="48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4361688"/>
            <a:ext cx="84026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3581400"/>
            <a:ext cx="2638741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images as vectors in Euclidean Space: </a:t>
            </a:r>
            <a:r>
              <a:rPr lang="en-US" dirty="0" err="1" smtClean="0"/>
              <a:t>Vectorization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85852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71670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861000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C3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503942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C4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289760" y="53578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C5</a:t>
            </a:r>
            <a:endParaRPr lang="en-US" dirty="0"/>
          </a:p>
        </p:txBody>
      </p:sp>
      <p:sp>
        <p:nvSpPr>
          <p:cNvPr id="45" name="左右箭头 44"/>
          <p:cNvSpPr/>
          <p:nvPr/>
        </p:nvSpPr>
        <p:spPr>
          <a:xfrm>
            <a:off x="5334000" y="3643314"/>
            <a:ext cx="857256" cy="3417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85721" y="5929330"/>
            <a:ext cx="6115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Note:</a:t>
            </a:r>
            <a:r>
              <a:rPr lang="en-US" sz="1600" b="1" dirty="0" smtClean="0"/>
              <a:t>  </a:t>
            </a:r>
            <a:r>
              <a:rPr lang="en-US" sz="1600" dirty="0" smtClean="0"/>
              <a:t>In MATLAB, converting an image to  or from it’s </a:t>
            </a:r>
          </a:p>
          <a:p>
            <a:r>
              <a:rPr lang="en-US" sz="1600" dirty="0" smtClean="0"/>
              <a:t>corresponding vector version can be done by the function “reshape”</a:t>
            </a:r>
            <a:endParaRPr lang="en-US" sz="1600" dirty="0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786058"/>
            <a:ext cx="40195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椭圆 48"/>
          <p:cNvSpPr/>
          <p:nvPr/>
        </p:nvSpPr>
        <p:spPr>
          <a:xfrm>
            <a:off x="1214414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000232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2714612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3428992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4214810" y="2357430"/>
            <a:ext cx="571504" cy="2643206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曲线连接符 18"/>
          <p:cNvCxnSpPr>
            <a:stCxn id="50" idx="0"/>
            <a:endCxn id="49" idx="4"/>
          </p:cNvCxnSpPr>
          <p:nvPr/>
        </p:nvCxnSpPr>
        <p:spPr>
          <a:xfrm rot="16200000" flipH="1" flipV="1">
            <a:off x="571472" y="3286124"/>
            <a:ext cx="2643206" cy="785818"/>
          </a:xfrm>
          <a:prstGeom prst="curvedConnector5">
            <a:avLst>
              <a:gd name="adj1" fmla="val -8649"/>
              <a:gd name="adj2" fmla="val 50000"/>
              <a:gd name="adj3" fmla="val 10864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曲线连接符 18"/>
          <p:cNvCxnSpPr>
            <a:stCxn id="51" idx="0"/>
            <a:endCxn id="50" idx="4"/>
          </p:cNvCxnSpPr>
          <p:nvPr/>
        </p:nvCxnSpPr>
        <p:spPr>
          <a:xfrm rot="16200000" flipH="1" flipV="1">
            <a:off x="1321571" y="3321843"/>
            <a:ext cx="2643206" cy="714380"/>
          </a:xfrm>
          <a:prstGeom prst="curvedConnector5">
            <a:avLst>
              <a:gd name="adj1" fmla="val -8649"/>
              <a:gd name="adj2" fmla="val 50000"/>
              <a:gd name="adj3" fmla="val 10864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18"/>
          <p:cNvCxnSpPr>
            <a:stCxn id="52" idx="0"/>
            <a:endCxn id="51" idx="4"/>
          </p:cNvCxnSpPr>
          <p:nvPr/>
        </p:nvCxnSpPr>
        <p:spPr>
          <a:xfrm rot="16200000" flipH="1" flipV="1">
            <a:off x="2035951" y="3321843"/>
            <a:ext cx="2643206" cy="714380"/>
          </a:xfrm>
          <a:prstGeom prst="curvedConnector5">
            <a:avLst>
              <a:gd name="adj1" fmla="val -8649"/>
              <a:gd name="adj2" fmla="val 50000"/>
              <a:gd name="adj3" fmla="val 10864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曲线连接符 18"/>
          <p:cNvCxnSpPr>
            <a:stCxn id="53" idx="0"/>
            <a:endCxn id="52" idx="4"/>
          </p:cNvCxnSpPr>
          <p:nvPr/>
        </p:nvCxnSpPr>
        <p:spPr>
          <a:xfrm rot="16200000" flipH="1" flipV="1">
            <a:off x="2786050" y="3286124"/>
            <a:ext cx="2643206" cy="785818"/>
          </a:xfrm>
          <a:prstGeom prst="curvedConnector5">
            <a:avLst>
              <a:gd name="adj1" fmla="val -8649"/>
              <a:gd name="adj2" fmla="val 50000"/>
              <a:gd name="adj3" fmla="val 10864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876" y="1919254"/>
            <a:ext cx="928694" cy="478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椭圆 65"/>
          <p:cNvSpPr/>
          <p:nvPr/>
        </p:nvSpPr>
        <p:spPr>
          <a:xfrm>
            <a:off x="6724644" y="1919254"/>
            <a:ext cx="57150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6724644" y="3348014"/>
            <a:ext cx="57150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椭圆 67"/>
          <p:cNvSpPr/>
          <p:nvPr/>
        </p:nvSpPr>
        <p:spPr>
          <a:xfrm>
            <a:off x="6724644" y="5276840"/>
            <a:ext cx="571504" cy="1428760"/>
          </a:xfrm>
          <a:prstGeom prst="ellipse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7585412" y="241932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581900" y="391951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581900" y="59076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C5</a:t>
            </a:r>
            <a:endParaRPr lang="en-US" dirty="0"/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1638290"/>
            <a:ext cx="11906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1490626"/>
            <a:ext cx="11049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          as A Linear Transformation in 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definition, it is easy to show that            is linear</a:t>
            </a:r>
          </a:p>
          <a:p>
            <a:r>
              <a:rPr lang="en-US" dirty="0" smtClean="0"/>
              <a:t>Then by theory of linear algebra,             can be realized as matrix multiplication, i.e. let        be the corresponding matrix, we have</a:t>
            </a:r>
          </a:p>
          <a:p>
            <a:endParaRPr lang="en-US" dirty="0"/>
          </a:p>
          <a:p>
            <a:pPr>
              <a:buNone/>
            </a:pPr>
            <a:r>
              <a:rPr lang="en-US" dirty="0" smtClean="0"/>
              <a:t>	where          is the </a:t>
            </a:r>
            <a:r>
              <a:rPr lang="en-US" dirty="0" err="1" smtClean="0"/>
              <a:t>vectorized</a:t>
            </a:r>
            <a:r>
              <a:rPr lang="en-US" dirty="0" smtClean="0"/>
              <a:t> version of</a:t>
            </a:r>
          </a:p>
          <a:p>
            <a:r>
              <a:rPr lang="en-US" dirty="0" smtClean="0"/>
              <a:t>Therefore, solving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1" y="454965"/>
            <a:ext cx="914400" cy="49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3802" y="1600200"/>
            <a:ext cx="778998" cy="42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362200"/>
            <a:ext cx="89731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807970"/>
            <a:ext cx="45720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4073769"/>
            <a:ext cx="609600" cy="42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4601" y="4059936"/>
            <a:ext cx="336499" cy="42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1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67200" y="838200"/>
            <a:ext cx="7429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2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581400"/>
            <a:ext cx="4648200" cy="47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38400" y="5252480"/>
            <a:ext cx="382466" cy="514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6542" y="5181600"/>
            <a:ext cx="3294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Represent        ?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From the definition of circulated convolution and the rule of </a:t>
            </a:r>
            <a:r>
              <a:rPr lang="en-US" sz="2800" dirty="0" err="1" smtClean="0"/>
              <a:t>vectorization</a:t>
            </a:r>
            <a:r>
              <a:rPr lang="en-US" sz="2800" dirty="0" smtClean="0"/>
              <a:t>. </a:t>
            </a:r>
            <a:r>
              <a:rPr lang="en-US" sz="2800" dirty="0" smtClean="0">
                <a:solidFill>
                  <a:srgbClr val="FF0000"/>
                </a:solidFill>
              </a:rPr>
              <a:t>Computationally efficient.</a:t>
            </a:r>
            <a:endParaRPr lang="en-US" sz="2800" dirty="0" smtClean="0"/>
          </a:p>
          <a:p>
            <a:r>
              <a:rPr lang="en-US" sz="2800" dirty="0" smtClean="0"/>
              <a:t>Using theory of linear algebra. </a:t>
            </a:r>
            <a:r>
              <a:rPr lang="en-US" sz="2800" dirty="0" smtClean="0">
                <a:solidFill>
                  <a:srgbClr val="FF0000"/>
                </a:solidFill>
              </a:rPr>
              <a:t>Easy to do analysis.</a:t>
            </a:r>
            <a:endParaRPr lang="en-US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841664"/>
            <a:ext cx="685800" cy="65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038600"/>
            <a:ext cx="7772400" cy="90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Noise Free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9195" y="2500306"/>
            <a:ext cx="251386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011612"/>
            <a:ext cx="1446486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37162" y="2571744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Shape of bead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00298" y="2071678"/>
            <a:ext cx="287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Bead centers and intensities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43636" y="2000240"/>
            <a:ext cx="16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we have</a:t>
            </a:r>
            <a:endParaRPr lang="en-US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5036" y="3643314"/>
            <a:ext cx="266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6857" y="3667128"/>
            <a:ext cx="2952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曲线连接符 16"/>
          <p:cNvCxnSpPr>
            <a:endCxn id="14341" idx="2"/>
          </p:cNvCxnSpPr>
          <p:nvPr/>
        </p:nvCxnSpPr>
        <p:spPr>
          <a:xfrm rot="10800000">
            <a:off x="1509030" y="4451613"/>
            <a:ext cx="1919963" cy="1230065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16"/>
          <p:cNvCxnSpPr>
            <a:endCxn id="14339" idx="2"/>
          </p:cNvCxnSpPr>
          <p:nvPr/>
        </p:nvCxnSpPr>
        <p:spPr>
          <a:xfrm flipV="1">
            <a:off x="4905375" y="5020306"/>
            <a:ext cx="2070755" cy="661374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93714" y="6162280"/>
            <a:ext cx="778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Known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714612" y="6162280"/>
            <a:ext cx="778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Known</a:t>
            </a:r>
          </a:p>
        </p:txBody>
      </p:sp>
      <p:cxnSp>
        <p:nvCxnSpPr>
          <p:cNvPr id="31" name="曲线连接符 16"/>
          <p:cNvCxnSpPr/>
          <p:nvPr/>
        </p:nvCxnSpPr>
        <p:spPr>
          <a:xfrm rot="5400000">
            <a:off x="3221369" y="5883220"/>
            <a:ext cx="304388" cy="253733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16"/>
          <p:cNvCxnSpPr>
            <a:endCxn id="29" idx="0"/>
          </p:cNvCxnSpPr>
          <p:nvPr/>
        </p:nvCxnSpPr>
        <p:spPr>
          <a:xfrm rot="16200000" flipH="1">
            <a:off x="4808611" y="5787968"/>
            <a:ext cx="304388" cy="444235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43306" y="6162280"/>
            <a:ext cx="854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Wanted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5462605"/>
            <a:ext cx="17145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曲线连接符 16"/>
          <p:cNvCxnSpPr/>
          <p:nvPr/>
        </p:nvCxnSpPr>
        <p:spPr>
          <a:xfrm rot="16200000" flipH="1">
            <a:off x="3847510" y="5939444"/>
            <a:ext cx="304386" cy="141286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16"/>
          <p:cNvCxnSpPr>
            <a:endCxn id="2052" idx="2"/>
          </p:cNvCxnSpPr>
          <p:nvPr/>
        </p:nvCxnSpPr>
        <p:spPr>
          <a:xfrm rot="16200000" flipV="1">
            <a:off x="3575442" y="5075647"/>
            <a:ext cx="785818" cy="64291"/>
          </a:xfrm>
          <a:prstGeom prst="curved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43219" y="2826986"/>
            <a:ext cx="1985971" cy="18878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Noise Free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Solving the linear system, we have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2775" y="2276472"/>
            <a:ext cx="28384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Documents and Settings\Bin Dong\Desktop\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3214686"/>
            <a:ext cx="2849361" cy="2880000"/>
          </a:xfrm>
          <a:prstGeom prst="rect">
            <a:avLst/>
          </a:prstGeom>
          <a:noFill/>
        </p:spPr>
      </p:pic>
      <p:cxnSp>
        <p:nvCxnSpPr>
          <p:cNvPr id="7" name="曲线连接符 16"/>
          <p:cNvCxnSpPr>
            <a:stCxn id="3074" idx="1"/>
            <a:endCxn id="3075" idx="0"/>
          </p:cNvCxnSpPr>
          <p:nvPr/>
        </p:nvCxnSpPr>
        <p:spPr>
          <a:xfrm rot="10800000" flipV="1">
            <a:off x="2781971" y="2638422"/>
            <a:ext cx="370804" cy="576264"/>
          </a:xfrm>
          <a:prstGeom prst="curved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Documents and Settings\Bin Dong\Desktop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7348" y="3214686"/>
            <a:ext cx="2849362" cy="288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143000" y="620294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looks </a:t>
            </a:r>
            <a:r>
              <a:rPr lang="en-US" b="1" dirty="0" smtClean="0"/>
              <a:t>exactly</a:t>
            </a:r>
            <a:r>
              <a:rPr lang="en-US" dirty="0" smtClean="0"/>
              <a:t> right!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Noisy</a:t>
            </a:r>
            <a:endParaRPr 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practice, the observed image is usually corrupted by noise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24699" y="398836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ym typeface="Mathematica1"/>
              </a:rPr>
              <a:t>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9343" y="400050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ym typeface="Mathematica1"/>
              </a:rPr>
              <a:t></a:t>
            </a:r>
            <a:endParaRPr lang="en-US" b="1" dirty="0"/>
          </a:p>
        </p:txBody>
      </p:sp>
      <p:pic>
        <p:nvPicPr>
          <p:cNvPr id="4100" name="Picture 4" descr="C:\Documents and Settings\Bin Dong\Desktop\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7971" y="2970000"/>
            <a:ext cx="2261681" cy="2286000"/>
          </a:xfrm>
          <a:prstGeom prst="rect">
            <a:avLst/>
          </a:prstGeom>
          <a:noFill/>
        </p:spPr>
      </p:pic>
      <p:pic>
        <p:nvPicPr>
          <p:cNvPr id="4101" name="Picture 5" descr="C:\Documents and Settings\Bin Dong\Desktop\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970000"/>
            <a:ext cx="2261681" cy="2286000"/>
          </a:xfrm>
          <a:prstGeom prst="rect">
            <a:avLst/>
          </a:prstGeom>
          <a:noFill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166" y="5500702"/>
            <a:ext cx="4320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00892" y="5429264"/>
            <a:ext cx="601714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4205915" y="5500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Noise</a:t>
            </a:r>
            <a:endParaRPr lang="en-US" b="1" dirty="0"/>
          </a:p>
        </p:txBody>
      </p:sp>
      <p:pic>
        <p:nvPicPr>
          <p:cNvPr id="4104" name="Picture 8" descr="C:\Documents and Settings\Bin Dong\Desktop\1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8992" y="2970000"/>
            <a:ext cx="2261681" cy="2286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715000" y="403860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=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982186" y="403860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+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Noisy</a:t>
            </a:r>
            <a:endParaRPr 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practice, the observed image is usually corrupted by noise</a:t>
            </a:r>
            <a:endParaRPr 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8288" y="5500702"/>
            <a:ext cx="4320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4268" y="5442752"/>
            <a:ext cx="601714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4071934" y="55007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Noise</a:t>
            </a:r>
            <a:endParaRPr lang="en-US" b="1" dirty="0"/>
          </a:p>
        </p:txBody>
      </p:sp>
      <p:pic>
        <p:nvPicPr>
          <p:cNvPr id="5122" name="Picture 2" descr="C:\Documents and Settings\Bin Dong\Desktop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2404" y="2959755"/>
            <a:ext cx="3000396" cy="2183757"/>
          </a:xfrm>
          <a:prstGeom prst="rect">
            <a:avLst/>
          </a:prstGeom>
          <a:noFill/>
        </p:spPr>
      </p:pic>
      <p:pic>
        <p:nvPicPr>
          <p:cNvPr id="5123" name="Picture 3" descr="C:\Documents and Settings\Bin Dong\Desktop\1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2971800"/>
            <a:ext cx="3002380" cy="2185200"/>
          </a:xfrm>
          <a:prstGeom prst="rect">
            <a:avLst/>
          </a:prstGeom>
          <a:noFill/>
        </p:spPr>
      </p:pic>
      <p:pic>
        <p:nvPicPr>
          <p:cNvPr id="5125" name="Picture 5" descr="C:\Documents and Settings\Bin Dong\Desktop\1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8582" y="3857628"/>
            <a:ext cx="2870740" cy="64294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928926" y="398836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ym typeface="Mathematica1"/>
              </a:rPr>
              <a:t>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74916" y="400050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ym typeface="Mathematica1"/>
              </a:rPr>
              <a:t></a:t>
            </a:r>
            <a:endParaRPr lang="en-US" b="1" dirty="0"/>
          </a:p>
        </p:txBody>
      </p:sp>
      <p:cxnSp>
        <p:nvCxnSpPr>
          <p:cNvPr id="20" name="直接箭头连接符 19"/>
          <p:cNvCxnSpPr/>
          <p:nvPr/>
        </p:nvCxnSpPr>
        <p:spPr>
          <a:xfrm rot="16200000" flipH="1">
            <a:off x="101973" y="4322370"/>
            <a:ext cx="929487" cy="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200" y="3214686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Magnitude</a:t>
            </a:r>
            <a:r>
              <a:rPr lang="en-US" sz="1600" b="1" dirty="0" smtClean="0">
                <a:sym typeface="Mathematica1"/>
              </a:rPr>
              <a:t></a:t>
            </a:r>
            <a:r>
              <a:rPr lang="en-US" sz="1600" b="1" dirty="0" smtClean="0"/>
              <a:t>0.04</a:t>
            </a:r>
            <a:endParaRPr lang="en-US" sz="1600" b="1" dirty="0"/>
          </a:p>
        </p:txBody>
      </p:sp>
      <p:cxnSp>
        <p:nvCxnSpPr>
          <p:cNvPr id="26" name="直接箭头连接符 25"/>
          <p:cNvCxnSpPr/>
          <p:nvPr/>
        </p:nvCxnSpPr>
        <p:spPr>
          <a:xfrm rot="16200000" flipH="1">
            <a:off x="3141552" y="4284568"/>
            <a:ext cx="432000" cy="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3214686"/>
            <a:ext cx="138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Magnitude</a:t>
            </a:r>
            <a:r>
              <a:rPr lang="en-US" sz="1600" b="1" dirty="0" smtClean="0">
                <a:sym typeface="Mathematica1"/>
              </a:rPr>
              <a:t></a:t>
            </a:r>
            <a:r>
              <a:rPr lang="en-US" sz="1600" b="1" dirty="0" smtClean="0"/>
              <a:t>0.004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Solving the Linear System: </a:t>
            </a:r>
            <a:r>
              <a:rPr lang="en-US" dirty="0" smtClean="0">
                <a:solidFill>
                  <a:srgbClr val="FF0000"/>
                </a:solidFill>
              </a:rPr>
              <a:t>Noisy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solve the linear system below, we get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8912" y="6202940"/>
            <a:ext cx="276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 is </a:t>
            </a:r>
            <a:r>
              <a:rPr lang="en-US" b="1" dirty="0" smtClean="0"/>
              <a:t>not even close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148" name="Picture 4" descr="C:\Documents and Settings\Bin Dong\Desktop\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8978" y="3000372"/>
            <a:ext cx="4189091" cy="2880000"/>
          </a:xfrm>
          <a:prstGeom prst="rect">
            <a:avLst/>
          </a:prstGeom>
          <a:noFill/>
        </p:spPr>
      </p:pic>
      <p:pic>
        <p:nvPicPr>
          <p:cNvPr id="13" name="Picture 3" descr="C:\Documents and Settings\Bin Dong\Desktop\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165728"/>
            <a:ext cx="2849361" cy="2880000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2285992"/>
            <a:ext cx="31146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23"/>
          <p:cNvCxnSpPr/>
          <p:nvPr/>
        </p:nvCxnSpPr>
        <p:spPr>
          <a:xfrm rot="5400000">
            <a:off x="6736995" y="4750206"/>
            <a:ext cx="1358116" cy="158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16847" y="4429132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Magnitude</a:t>
            </a:r>
          </a:p>
          <a:p>
            <a:r>
              <a:rPr lang="en-US" sz="1600" b="1" dirty="0" smtClean="0">
                <a:sym typeface="Mathematica1"/>
              </a:rPr>
              <a:t></a:t>
            </a:r>
            <a:r>
              <a:rPr lang="en-US" sz="1600" b="1" dirty="0" smtClean="0"/>
              <a:t>10,000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        is invertible, it is very close to singular, which means its smallest </a:t>
            </a:r>
            <a:r>
              <a:rPr lang="en-US" dirty="0" err="1" smtClean="0"/>
              <a:t>eigenvalue</a:t>
            </a:r>
            <a:r>
              <a:rPr lang="en-US" dirty="0" smtClean="0"/>
              <a:t> is very close to zero.</a:t>
            </a:r>
          </a:p>
          <a:p>
            <a:r>
              <a:rPr lang="en-US" dirty="0" smtClean="0"/>
              <a:t>Therefore, the operation            greatly amplifies the vector      .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600200"/>
            <a:ext cx="571504" cy="54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770632"/>
            <a:ext cx="8953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657600"/>
            <a:ext cx="357190" cy="41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10792" y="4150766"/>
            <a:ext cx="4061538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79716" y="44291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 Example: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Images</a:t>
            </a:r>
            <a:endParaRPr lang="en-US" dirty="0"/>
          </a:p>
        </p:txBody>
      </p:sp>
      <p:pic>
        <p:nvPicPr>
          <p:cNvPr id="87042" name="Picture 2" descr="http://gsl.lab.asu.edu/images/mobiu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4191000" cy="4204347"/>
          </a:xfrm>
          <a:prstGeom prst="rect">
            <a:avLst/>
          </a:prstGeom>
          <a:noFill/>
        </p:spPr>
      </p:pic>
      <p:pic>
        <p:nvPicPr>
          <p:cNvPr id="87044" name="Picture 4" descr="http://gsl.lab.asu.edu/images/reconstructio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893577"/>
            <a:ext cx="4114800" cy="382142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4600" y="6019800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Manifold-Valued Images (gsl.lab.asu.edu)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Happen?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6333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we did to find       was as follows: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Therefore, directly solving the linear system at the presents of noise is a bad idea … 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460970"/>
            <a:ext cx="357190" cy="46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2283589"/>
            <a:ext cx="54483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椭圆 11"/>
          <p:cNvSpPr/>
          <p:nvPr/>
        </p:nvSpPr>
        <p:spPr>
          <a:xfrm>
            <a:off x="2857488" y="2783655"/>
            <a:ext cx="1285884" cy="57150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/>
          <p:cNvSpPr/>
          <p:nvPr/>
        </p:nvSpPr>
        <p:spPr>
          <a:xfrm>
            <a:off x="4429124" y="2783655"/>
            <a:ext cx="1428760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28860" y="3855225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Actual Solution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974271" y="3855225"/>
            <a:ext cx="16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Error (BIG ONE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7" name="直接箭头连接符 16"/>
          <p:cNvCxnSpPr>
            <a:stCxn id="12" idx="4"/>
            <a:endCxn id="14" idx="0"/>
          </p:cNvCxnSpPr>
          <p:nvPr/>
        </p:nvCxnSpPr>
        <p:spPr>
          <a:xfrm rot="5400000">
            <a:off x="3125061" y="3479856"/>
            <a:ext cx="500066" cy="2506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4"/>
            <a:endCxn id="15" idx="0"/>
          </p:cNvCxnSpPr>
          <p:nvPr/>
        </p:nvCxnSpPr>
        <p:spPr>
          <a:xfrm rot="16200000" flipH="1">
            <a:off x="5226212" y="3272450"/>
            <a:ext cx="500066" cy="66548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7554" y="5569737"/>
            <a:ext cx="2375540" cy="573907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6" name="乘号 25"/>
          <p:cNvSpPr/>
          <p:nvPr/>
        </p:nvSpPr>
        <p:spPr>
          <a:xfrm>
            <a:off x="2786050" y="5357826"/>
            <a:ext cx="3429024" cy="914400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Ill-Posed Problems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52565"/>
            <a:ext cx="8229600" cy="4525963"/>
          </a:xfrm>
        </p:spPr>
        <p:txBody>
          <a:bodyPr/>
          <a:lstStyle/>
          <a:p>
            <a:r>
              <a:rPr lang="en-US" dirty="0" smtClean="0"/>
              <a:t>In general solving                when      is, or close to, singular is call an ill-posed problem</a:t>
            </a:r>
          </a:p>
          <a:p>
            <a:r>
              <a:rPr lang="en-US" dirty="0" smtClean="0"/>
              <a:t>The “badness” of the problem is measured by the condition number of matrix      defined as</a:t>
            </a:r>
          </a:p>
          <a:p>
            <a:endParaRPr lang="en-US" dirty="0" smtClean="0"/>
          </a:p>
          <a:p>
            <a:r>
              <a:rPr lang="en-US" dirty="0" smtClean="0"/>
              <a:t> The condition number of any matrix is always ≥1. The bigger is the condition number, the worse (or difficult) is the problem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438072"/>
            <a:ext cx="1219200" cy="46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524000"/>
            <a:ext cx="352412" cy="34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667000"/>
            <a:ext cx="381000" cy="37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3124200"/>
            <a:ext cx="31146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4724400"/>
            <a:ext cx="318027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Solving ill-posed problems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- </a:t>
            </a:r>
            <a:r>
              <a:rPr lang="en-US" dirty="0" err="1" smtClean="0"/>
              <a:t>Tikhonov</a:t>
            </a:r>
            <a:r>
              <a:rPr lang="en-US" dirty="0" smtClean="0"/>
              <a:t> and </a:t>
            </a:r>
            <a:r>
              <a:rPr lang="en-US" dirty="0" err="1" smtClean="0"/>
              <a:t>Arsenin</a:t>
            </a:r>
            <a:r>
              <a:rPr lang="en-US" dirty="0" smtClean="0"/>
              <a:t>, 1977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Need regularization when solving</a:t>
            </a:r>
          </a:p>
          <a:p>
            <a:r>
              <a:rPr lang="en-US" dirty="0" smtClean="0"/>
              <a:t>Minimization of the following functional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Minimization takes place in the following space</a:t>
            </a:r>
          </a:p>
          <a:p>
            <a:endParaRPr lang="en-US" dirty="0" smtClean="0"/>
          </a:p>
          <a:p>
            <a:r>
              <a:rPr lang="en-US" dirty="0" smtClean="0"/>
              <a:t>Has unique solution when R is continuous and </a:t>
            </a:r>
            <a:r>
              <a:rPr lang="en-US" i="1" dirty="0" smtClean="0"/>
              <a:t>R(1)</a:t>
            </a:r>
            <a:r>
              <a:rPr lang="en-US" dirty="0" smtClean="0"/>
              <a:t> is not zero.</a:t>
            </a:r>
          </a:p>
          <a:p>
            <a:r>
              <a:rPr lang="en-US" dirty="0" smtClean="0"/>
              <a:t>EL equation: </a:t>
            </a:r>
          </a:p>
          <a:p>
            <a:endParaRPr lang="en-US" dirty="0" smtClean="0"/>
          </a:p>
          <a:p>
            <a:r>
              <a:rPr lang="en-US" dirty="0" smtClean="0"/>
              <a:t>Still not ideal for images: </a:t>
            </a:r>
            <a:r>
              <a:rPr lang="en-US" dirty="0" smtClean="0">
                <a:solidFill>
                  <a:srgbClr val="FF0000"/>
                </a:solidFill>
              </a:rPr>
              <a:t>too much smoothing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514600"/>
            <a:ext cx="5010150" cy="89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810000"/>
            <a:ext cx="4953000" cy="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5486400"/>
            <a:ext cx="3925922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5410200"/>
            <a:ext cx="1924050" cy="59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0" y="1645920"/>
            <a:ext cx="1676400" cy="43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- </a:t>
            </a:r>
            <a:r>
              <a:rPr lang="en-US" dirty="0" err="1" smtClean="0"/>
              <a:t>Tikhonov</a:t>
            </a:r>
            <a:r>
              <a:rPr lang="en-US" dirty="0" smtClean="0"/>
              <a:t> and </a:t>
            </a:r>
            <a:r>
              <a:rPr lang="en-US" dirty="0" err="1" smtClean="0"/>
              <a:t>Arsenin</a:t>
            </a:r>
            <a:r>
              <a:rPr lang="en-US" dirty="0" smtClean="0"/>
              <a:t>, 1977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905000"/>
            <a:ext cx="7619999" cy="413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Definition of total variation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057400"/>
            <a:ext cx="6629400" cy="301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029200"/>
            <a:ext cx="6629400" cy="180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7467600" cy="5105400"/>
          </a:xfrm>
        </p:spPr>
        <p:txBody>
          <a:bodyPr/>
          <a:lstStyle/>
          <a:p>
            <a:r>
              <a:rPr lang="en-US" dirty="0" smtClean="0"/>
              <a:t>Properties of BV:</a:t>
            </a:r>
          </a:p>
          <a:p>
            <a:pPr lvl="1"/>
            <a:r>
              <a:rPr lang="en-US" dirty="0" err="1" smtClean="0"/>
              <a:t>Banach</a:t>
            </a:r>
            <a:r>
              <a:rPr lang="en-US" dirty="0" smtClean="0"/>
              <a:t> space (but not reflexive)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Trace is well defined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Weak*-topology: every uniform bounded sequence has weak*-convergent subsequence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BV semi-norm is weak* lower </a:t>
            </a:r>
            <a:r>
              <a:rPr lang="en-US" dirty="0" err="1" smtClean="0"/>
              <a:t>semicontinuous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286000"/>
            <a:ext cx="3657600" cy="38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048000"/>
            <a:ext cx="6781800" cy="82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500158"/>
            <a:ext cx="6096000" cy="1443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199" y="838200"/>
            <a:ext cx="434883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181600" cy="4873752"/>
          </a:xfrm>
        </p:spPr>
        <p:txBody>
          <a:bodyPr/>
          <a:lstStyle/>
          <a:p>
            <a:r>
              <a:rPr lang="en-US" dirty="0" smtClean="0"/>
              <a:t>Decomposition of a BV function (L. </a:t>
            </a:r>
            <a:r>
              <a:rPr lang="en-US" dirty="0" err="1" smtClean="0"/>
              <a:t>Ambrosio</a:t>
            </a:r>
            <a:r>
              <a:rPr lang="en-US" dirty="0" smtClean="0"/>
              <a:t>, 1989):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90800"/>
            <a:ext cx="4419600" cy="40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953000"/>
            <a:ext cx="6019800" cy="109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1524000"/>
            <a:ext cx="3429000" cy="2562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276600"/>
            <a:ext cx="5715000" cy="140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Rudin-Osher-Fatemi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70C0"/>
                </a:solidFill>
              </a:rPr>
              <a:t>ROF</a:t>
            </a:r>
            <a:r>
              <a:rPr lang="en-US" dirty="0" smtClean="0"/>
              <a:t>) 1992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BV semi-norm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Euler-Lagrange (formally)</a:t>
            </a:r>
          </a:p>
          <a:p>
            <a:endParaRPr lang="en-US" dirty="0"/>
          </a:p>
        </p:txBody>
      </p:sp>
      <p:pic>
        <p:nvPicPr>
          <p:cNvPr id="405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133600"/>
            <a:ext cx="4428246" cy="73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352800"/>
            <a:ext cx="75294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4114800"/>
            <a:ext cx="4146384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5141001"/>
            <a:ext cx="4038600" cy="72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Existence of solutions of ROF model: The ROF model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has a unique solution in </a:t>
            </a:r>
            <a:r>
              <a:rPr lang="en-US" i="1" dirty="0" smtClean="0"/>
              <a:t>BV</a:t>
            </a:r>
            <a:r>
              <a:rPr lang="en-US" dirty="0" smtClean="0"/>
              <a:t> provided that</a:t>
            </a:r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i="1" dirty="0" smtClean="0"/>
              <a:t>    </a:t>
            </a:r>
            <a:r>
              <a:rPr lang="en-US" dirty="0" smtClean="0"/>
              <a:t>which implies that the ROF functional is BV-coercive.</a:t>
            </a:r>
          </a:p>
          <a:p>
            <a:pPr marL="400050" lvl="1" indent="-273050">
              <a:buFont typeface="Wingdings" pitchFamily="2" charset="2"/>
              <a:buChar char="Ø"/>
            </a:pPr>
            <a:r>
              <a:rPr lang="en-US" dirty="0" smtClean="0"/>
              <a:t> Keys to the proof: </a:t>
            </a:r>
          </a:p>
          <a:p>
            <a:pPr marL="630238" lvl="2" indent="-182563">
              <a:buFont typeface="Wingdings" pitchFamily="2" charset="2"/>
              <a:buChar char="Ø"/>
            </a:pPr>
            <a:r>
              <a:rPr lang="en-US" dirty="0" smtClean="0"/>
              <a:t>Convergence (in proper topology) of minimizing sequence;</a:t>
            </a:r>
          </a:p>
          <a:p>
            <a:pPr marL="630238" lvl="2" indent="-182563">
              <a:buFont typeface="Wingdings" pitchFamily="2" charset="2"/>
              <a:buChar char="Ø"/>
            </a:pPr>
            <a:r>
              <a:rPr lang="en-US" dirty="0" smtClean="0"/>
              <a:t>Low </a:t>
            </a:r>
            <a:r>
              <a:rPr lang="en-US" dirty="0" err="1" smtClean="0"/>
              <a:t>semicontinuity</a:t>
            </a:r>
            <a:r>
              <a:rPr lang="en-US" dirty="0" smtClean="0"/>
              <a:t> (in proper topology) ensures the limit is a solution;</a:t>
            </a:r>
          </a:p>
          <a:p>
            <a:pPr marL="630238" lvl="2" indent="-182563">
              <a:buFont typeface="Wingdings" pitchFamily="2" charset="2"/>
              <a:buChar char="Ø"/>
            </a:pPr>
            <a:r>
              <a:rPr lang="en-US" dirty="0" smtClean="0"/>
              <a:t>Strict convexity ensures uniqueness.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9631" y="2438400"/>
            <a:ext cx="4889769" cy="80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0"/>
            <a:ext cx="7772400" cy="339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Degradation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Noise: Gaussian, gamma (radar images), Poisson (tomography), etc.</a:t>
            </a:r>
          </a:p>
          <a:p>
            <a:r>
              <a:rPr lang="en-US" dirty="0" smtClean="0"/>
              <a:t>Blur: out-of-focus, motion, etc.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895600"/>
            <a:ext cx="6629400" cy="384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867400" y="2438400"/>
            <a:ext cx="240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Image Restoration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1200" y="3733800"/>
            <a:ext cx="2133600" cy="1524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057400" y="3505200"/>
            <a:ext cx="4267200" cy="3048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981200" y="3886200"/>
            <a:ext cx="4419600" cy="18288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1905000" y="4114800"/>
            <a:ext cx="2286000" cy="16002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676400" y="4267200"/>
            <a:ext cx="228600" cy="13716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1952"/>
            <a:ext cx="7616952" cy="412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</a:t>
            </a:r>
            <a:endParaRPr lang="en-US" dirty="0"/>
          </a:p>
        </p:txBody>
      </p:sp>
      <p:pic>
        <p:nvPicPr>
          <p:cNvPr id="406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33600"/>
            <a:ext cx="6705600" cy="2343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599" y="4495800"/>
            <a:ext cx="520224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Drawback: staircase effects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Variational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457200" y="1603248"/>
            <a:ext cx="7467600" cy="4873752"/>
          </a:xfrm>
        </p:spPr>
        <p:txBody>
          <a:bodyPr/>
          <a:lstStyle/>
          <a:p>
            <a:r>
              <a:rPr lang="en-US" sz="2000" dirty="0" smtClean="0"/>
              <a:t>Removing staircase effects by better modeling </a:t>
            </a:r>
          </a:p>
          <a:p>
            <a:r>
              <a:rPr lang="en-US" sz="2000" dirty="0" err="1" smtClean="0"/>
              <a:t>Chambolle</a:t>
            </a:r>
            <a:r>
              <a:rPr lang="en-US" sz="2000" dirty="0" smtClean="0"/>
              <a:t> and Lion (CL) 1997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Chan, </a:t>
            </a:r>
            <a:r>
              <a:rPr lang="en-US" sz="2000" dirty="0" err="1" smtClean="0"/>
              <a:t>Esedoglu</a:t>
            </a:r>
            <a:r>
              <a:rPr lang="en-US" sz="2000" dirty="0" smtClean="0"/>
              <a:t>, and Park (CEP) 2005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Total generalized variation (TGV): </a:t>
            </a:r>
            <a:r>
              <a:rPr lang="en-US" sz="2000" dirty="0" err="1" smtClean="0"/>
              <a:t>Bredies</a:t>
            </a:r>
            <a:r>
              <a:rPr lang="en-US" sz="2000" dirty="0" smtClean="0"/>
              <a:t>, </a:t>
            </a:r>
            <a:r>
              <a:rPr lang="en-US" sz="2000" dirty="0" err="1" smtClean="0"/>
              <a:t>Kunisch</a:t>
            </a:r>
            <a:r>
              <a:rPr lang="en-US" sz="2000" dirty="0" smtClean="0"/>
              <a:t> and Pock 2010</a:t>
            </a:r>
          </a:p>
          <a:p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373868"/>
            <a:ext cx="6127750" cy="66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135868"/>
            <a:ext cx="4419600" cy="31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3635740"/>
            <a:ext cx="1371600" cy="22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0"/>
            <a:ext cx="714530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5467605"/>
            <a:ext cx="3057082" cy="55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6001005"/>
            <a:ext cx="5190172" cy="85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676400" y="3516868"/>
            <a:ext cx="15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Restored Image: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Variational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en-US" sz="2000" dirty="0" smtClean="0"/>
              <a:t>Removing staircase effects by better modeling </a:t>
            </a:r>
          </a:p>
          <a:p>
            <a:r>
              <a:rPr lang="en-US" sz="2000" dirty="0" smtClean="0"/>
              <a:t>Total generalized variation (TGV): </a:t>
            </a:r>
            <a:r>
              <a:rPr lang="en-US" sz="2000" dirty="0" err="1" smtClean="0"/>
              <a:t>Bredies</a:t>
            </a:r>
            <a:r>
              <a:rPr lang="en-US" sz="2000" dirty="0" smtClean="0"/>
              <a:t>, </a:t>
            </a:r>
            <a:r>
              <a:rPr lang="en-US" sz="2000" dirty="0" err="1" smtClean="0"/>
              <a:t>Kunisch</a:t>
            </a:r>
            <a:r>
              <a:rPr lang="en-US" sz="2000" dirty="0" smtClean="0"/>
              <a:t> and Pock 2010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 Examples</a:t>
            </a:r>
          </a:p>
          <a:p>
            <a:endParaRPr lang="en-US" sz="2000" dirty="0" smtClean="0"/>
          </a:p>
          <a:p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362200"/>
            <a:ext cx="337488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0283" y="2971800"/>
            <a:ext cx="599931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906369"/>
            <a:ext cx="4724400" cy="1385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333999"/>
            <a:ext cx="4632387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Variational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Removing staircase effects by better modeling </a:t>
            </a:r>
          </a:p>
          <a:p>
            <a:endParaRPr lang="en-US" dirty="0"/>
          </a:p>
        </p:txBody>
      </p:sp>
      <p:pic>
        <p:nvPicPr>
          <p:cNvPr id="409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438400"/>
            <a:ext cx="7848600" cy="252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23147" y="5105400"/>
            <a:ext cx="58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44152" y="51054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58752" y="510540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TGV2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Super-Resolution Optical Fluctuation Imaging (SOFI)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using total variation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000" dirty="0" smtClean="0"/>
              <a:t>Super-resolution </a:t>
            </a:r>
            <a:r>
              <a:rPr lang="en-US" sz="2000" dirty="0" smtClean="0">
                <a:solidFill>
                  <a:srgbClr val="0070C0"/>
                </a:solidFill>
              </a:rPr>
              <a:t>optical</a:t>
            </a:r>
            <a:r>
              <a:rPr lang="en-US" sz="2000" dirty="0" smtClean="0"/>
              <a:t> microscopy is a rapidly evolving area of fluorescence microscopy. 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It has simple data acquisition procedure and permits visual investigation of living small organisms (cell, tissue)</a:t>
            </a:r>
          </a:p>
          <a:p>
            <a:pPr>
              <a:buFont typeface="Courier New" pitchFamily="49" charset="0"/>
              <a:buChar char="o"/>
            </a:pPr>
            <a:r>
              <a:rPr lang="en-US" sz="2000" b="1" dirty="0" smtClean="0"/>
              <a:t>Challenge:</a:t>
            </a:r>
            <a:r>
              <a:rPr lang="en-US" sz="2000" dirty="0" smtClean="0"/>
              <a:t> features smaller than approximately half the emission wavelength (200–300 nm) cannot be resolved in conventional far-field microscopy because of the </a:t>
            </a:r>
            <a:r>
              <a:rPr lang="en-US" sz="2000" dirty="0" smtClean="0">
                <a:solidFill>
                  <a:srgbClr val="0070C0"/>
                </a:solidFill>
              </a:rPr>
              <a:t>optical diffraction limit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23554" name="Picture 2" descr="E:\Work\Research in UA\Experiments\SOFI\1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287446"/>
            <a:ext cx="2232000" cy="2232000"/>
          </a:xfrm>
          <a:prstGeom prst="rect">
            <a:avLst/>
          </a:prstGeom>
          <a:noFill/>
        </p:spPr>
      </p:pic>
      <p:pic>
        <p:nvPicPr>
          <p:cNvPr id="23555" name="Picture 3" descr="E:\Work\Research in UA\Experiments\SOFI\1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8400" y="4287446"/>
            <a:ext cx="2232000" cy="223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025308" y="6519446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Actual Image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6519446"/>
            <a:ext cx="1812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Observed Image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2000" dirty="0" smtClean="0"/>
              <a:t>Super-resolution optical microscopy can be regarded as a sparse deconvolution problem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Challenging at the presence of noise and other artifacts, and the amount of blur is usually huge comparing to the structures to recover.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 smtClean="0"/>
              <a:t>Techniques to acquire more information:</a:t>
            </a:r>
          </a:p>
          <a:p>
            <a:pPr marL="628650" indent="-271463">
              <a:buFont typeface="Wingdings" pitchFamily="2" charset="2"/>
              <a:buChar char="§"/>
            </a:pPr>
            <a:r>
              <a:rPr lang="en-US" sz="2000" dirty="0" smtClean="0"/>
              <a:t>Stimulated emission depletion (STED) </a:t>
            </a:r>
            <a:r>
              <a:rPr lang="en-US" sz="1800" b="1" dirty="0" smtClean="0"/>
              <a:t>[Hell and </a:t>
            </a:r>
            <a:r>
              <a:rPr lang="en-US" sz="1800" b="1" dirty="0" err="1" smtClean="0"/>
              <a:t>Wichmann</a:t>
            </a:r>
            <a:r>
              <a:rPr lang="en-US" sz="1800" b="1" dirty="0" smtClean="0"/>
              <a:t>, 1994]</a:t>
            </a:r>
            <a:endParaRPr lang="en-US" sz="1800" dirty="0" smtClean="0"/>
          </a:p>
          <a:p>
            <a:pPr marL="628650" indent="-271463">
              <a:buFont typeface="Wingdings" pitchFamily="2" charset="2"/>
              <a:buChar char="§"/>
            </a:pPr>
            <a:r>
              <a:rPr lang="en-US" sz="1800" dirty="0" smtClean="0"/>
              <a:t>Photo-activated localization microscopy (PALM) </a:t>
            </a:r>
            <a:r>
              <a:rPr lang="en-US" sz="1800" b="1" dirty="0" smtClean="0"/>
              <a:t>[</a:t>
            </a:r>
            <a:r>
              <a:rPr lang="en-US" sz="1800" b="1" dirty="0" err="1" smtClean="0"/>
              <a:t>Betzig</a:t>
            </a:r>
            <a:r>
              <a:rPr lang="en-US" sz="1800" b="1" dirty="0" smtClean="0"/>
              <a:t> et al., 2006]</a:t>
            </a:r>
          </a:p>
          <a:p>
            <a:pPr marL="628650" indent="-271463">
              <a:buFont typeface="Wingdings" pitchFamily="2" charset="2"/>
              <a:buChar char="§"/>
            </a:pPr>
            <a:r>
              <a:rPr lang="en-US" sz="1800" dirty="0" smtClean="0"/>
              <a:t>Stochastic optical reconstruction microscopy (STORM) </a:t>
            </a:r>
            <a:r>
              <a:rPr lang="en-US" sz="1800" b="1" dirty="0" smtClean="0"/>
              <a:t>[Rust, Bates and </a:t>
            </a:r>
            <a:r>
              <a:rPr lang="en-US" sz="1800" b="1" dirty="0" err="1" smtClean="0"/>
              <a:t>Zhuang</a:t>
            </a:r>
            <a:r>
              <a:rPr lang="en-US" sz="1800" b="1" dirty="0" smtClean="0"/>
              <a:t>, 2006]</a:t>
            </a:r>
          </a:p>
          <a:p>
            <a:pPr marL="628650" indent="-271463">
              <a:buFont typeface="Wingdings" pitchFamily="2" charset="2"/>
              <a:buChar char="§"/>
            </a:pPr>
            <a:r>
              <a:rPr lang="en-US" sz="1800" dirty="0" smtClean="0"/>
              <a:t>Super-resolution optical fluctuation imaging (SOFI) </a:t>
            </a:r>
            <a:r>
              <a:rPr lang="en-US" sz="1800" b="1" dirty="0" smtClean="0"/>
              <a:t>[</a:t>
            </a:r>
            <a:r>
              <a:rPr lang="en-US" sz="1800" b="1" dirty="0" err="1" smtClean="0"/>
              <a:t>Dertinger</a:t>
            </a:r>
            <a:r>
              <a:rPr lang="en-US" sz="1800" b="1" dirty="0" smtClean="0"/>
              <a:t> et al., 2009]</a:t>
            </a:r>
          </a:p>
          <a:p>
            <a:pPr marL="628650" indent="-271463">
              <a:buFont typeface="Courier New" pitchFamily="49" charset="0"/>
              <a:buChar char="o"/>
            </a:pP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en-US" sz="1800" dirty="0" smtClean="0"/>
              <a:t>Equipment: a conventional wide-field microscope equipped with a CCD camera</a:t>
            </a:r>
          </a:p>
          <a:p>
            <a:pPr>
              <a:buFont typeface="Courier New" pitchFamily="49" charset="0"/>
              <a:buChar char="o"/>
            </a:pPr>
            <a:r>
              <a:rPr lang="en-US" sz="1800" dirty="0" smtClean="0"/>
              <a:t>Requirement of sample: </a:t>
            </a:r>
          </a:p>
          <a:p>
            <a:pPr marL="628650" indent="-282575">
              <a:buFont typeface="Wingdings" pitchFamily="2" charset="2"/>
              <a:buChar char="§"/>
            </a:pPr>
            <a:r>
              <a:rPr lang="en-US" sz="1800" dirty="0" smtClean="0"/>
              <a:t>Independent stochastic fluctuations of the emitters with at least two emission states</a:t>
            </a:r>
          </a:p>
          <a:p>
            <a:pPr marL="628650" indent="-282575">
              <a:buFont typeface="Wingdings" pitchFamily="2" charset="2"/>
              <a:buChar char="§"/>
            </a:pPr>
            <a:r>
              <a:rPr lang="en-US" sz="1800" dirty="0" smtClean="0"/>
              <a:t>Different emitters switch between states repeatedly and independently from each other in a stochastic way</a:t>
            </a:r>
          </a:p>
          <a:p>
            <a:pPr marL="628650" indent="-282575">
              <a:buFont typeface="Wingdings" pitchFamily="2" charset="2"/>
              <a:buChar char="§"/>
            </a:pPr>
            <a:r>
              <a:rPr lang="en-US" sz="1800" dirty="0" smtClean="0"/>
              <a:t>A video of the sample should be taken with enough amount of time</a:t>
            </a:r>
            <a:endParaRPr lang="en-US" sz="1800" dirty="0"/>
          </a:p>
        </p:txBody>
      </p:sp>
      <p:pic>
        <p:nvPicPr>
          <p:cNvPr id="5" name="Movie_SOFI_Syn2D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819400" y="4210534"/>
            <a:ext cx="3276600" cy="2456942"/>
          </a:xfrm>
          <a:prstGeom prst="rect">
            <a:avLst/>
          </a:prstGeom>
        </p:spPr>
      </p:pic>
      <p:pic>
        <p:nvPicPr>
          <p:cNvPr id="24580" name="Picture 4" descr="E:\Work\Research in UA\Experiments\SOFI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267200"/>
            <a:ext cx="2895600" cy="226350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85800" y="511558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Temporal Mean</a:t>
            </a:r>
            <a:endParaRPr lang="en-US" sz="1400" dirty="0"/>
          </a:p>
        </p:txBody>
      </p:sp>
      <p:pic>
        <p:nvPicPr>
          <p:cNvPr id="11" name="Picture 5" descr="E:\Work\Research in UA\Experiments\SOFI\1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4368801"/>
            <a:ext cx="2789858" cy="2184399"/>
          </a:xfrm>
          <a:prstGeom prst="rect">
            <a:avLst/>
          </a:prstGeom>
          <a:noFill/>
        </p:spPr>
      </p:pic>
      <p:pic>
        <p:nvPicPr>
          <p:cNvPr id="24582" name="Picture 6" descr="E:\Work\Research in UA\Experiments\SOFI\1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9400" y="4369200"/>
            <a:ext cx="2790880" cy="21852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57200" y="5181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Actual Image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0" grpId="0"/>
      <p:bldP spid="10" grpId="1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Auto-Correlation (AC) </a:t>
            </a:r>
            <a:r>
              <a:rPr lang="en-US" sz="2000" b="1" dirty="0" smtClean="0"/>
              <a:t>[</a:t>
            </a:r>
            <a:r>
              <a:rPr lang="en-US" sz="2000" b="1" dirty="0" err="1" smtClean="0"/>
              <a:t>Dertinger</a:t>
            </a:r>
            <a:r>
              <a:rPr lang="en-US" sz="2000" b="1" dirty="0" smtClean="0"/>
              <a:t> et al., 2009]</a:t>
            </a:r>
            <a:endParaRPr lang="en-US" sz="2000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905000"/>
            <a:ext cx="3124200" cy="82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78074" y="2740223"/>
            <a:ext cx="1574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Observed Video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679459" y="2743200"/>
            <a:ext cx="1121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Blur Kernel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2743200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Fluctuation</a:t>
            </a:r>
            <a:endParaRPr lang="en-US" sz="1400" dirty="0"/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2565437" y="2514600"/>
            <a:ext cx="101563" cy="225623"/>
          </a:xfrm>
          <a:prstGeom prst="straightConnector1">
            <a:avLst/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0"/>
          </p:cNvCxnSpPr>
          <p:nvPr/>
        </p:nvCxnSpPr>
        <p:spPr>
          <a:xfrm flipH="1" flipV="1">
            <a:off x="4191000" y="2514600"/>
            <a:ext cx="49030" cy="228600"/>
          </a:xfrm>
          <a:prstGeom prst="straightConnector1">
            <a:avLst/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</p:cNvCxnSpPr>
          <p:nvPr/>
        </p:nvCxnSpPr>
        <p:spPr>
          <a:xfrm flipH="1" flipV="1">
            <a:off x="5334000" y="2514600"/>
            <a:ext cx="268434" cy="228600"/>
          </a:xfrm>
          <a:prstGeom prst="straightConnector1">
            <a:avLst/>
          </a:prstGeom>
          <a:ln w="158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8200" y="3273623"/>
            <a:ext cx="1333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124200"/>
            <a:ext cx="4492625" cy="133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Oval 20"/>
          <p:cNvSpPr/>
          <p:nvPr/>
        </p:nvSpPr>
        <p:spPr>
          <a:xfrm>
            <a:off x="4195600" y="38862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43000" y="3924000"/>
            <a:ext cx="1985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Resolution Enhanced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5605" name="Picture 5" descr="E:\Work\Research in UA\Experiments\SOFI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469400"/>
            <a:ext cx="2528805" cy="1980000"/>
          </a:xfrm>
          <a:prstGeom prst="rect">
            <a:avLst/>
          </a:prstGeom>
          <a:noFill/>
        </p:spPr>
      </p:pic>
      <p:pic>
        <p:nvPicPr>
          <p:cNvPr id="25606" name="Picture 6" descr="E:\Work\Research in UA\Experiments\SOFI\2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4469400"/>
            <a:ext cx="2528805" cy="19800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1096500" y="6397823"/>
            <a:ext cx="1333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748005" y="6400800"/>
            <a:ext cx="1304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pic>
        <p:nvPicPr>
          <p:cNvPr id="25607" name="Picture 7" descr="E:\Work\Research in UA\Experiments\SOFI\3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4471200"/>
            <a:ext cx="2528804" cy="19800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6162819" y="6400800"/>
            <a:ext cx="1301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pic>
        <p:nvPicPr>
          <p:cNvPr id="1028" name="Picture 4" descr="E:\Work\Research in UA\Experiments\SOFI\1.ep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438400"/>
            <a:ext cx="1769032" cy="14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8" grpId="0"/>
      <p:bldP spid="21" grpId="0" animBg="1"/>
      <p:bldP spid="22" grpId="0"/>
      <p:bldP spid="25" grpId="0"/>
      <p:bldP spid="26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introduction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A frame-by-frame model: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014152"/>
            <a:ext cx="4724400" cy="42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799" y="2612896"/>
            <a:ext cx="6858001" cy="6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 descr="E:\Work\Research in UA\Experiments\SOFI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756" y="3352800"/>
            <a:ext cx="2069022" cy="1620000"/>
          </a:xfrm>
          <a:prstGeom prst="rect">
            <a:avLst/>
          </a:prstGeom>
          <a:noFill/>
        </p:spPr>
      </p:pic>
      <p:pic>
        <p:nvPicPr>
          <p:cNvPr id="27655" name="Picture 7" descr="E:\Work\Research in UA\Experiments\SOFI\2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0556" y="3352800"/>
            <a:ext cx="2069022" cy="1620000"/>
          </a:xfrm>
          <a:prstGeom prst="rect">
            <a:avLst/>
          </a:prstGeom>
          <a:noFill/>
        </p:spPr>
      </p:pic>
      <p:pic>
        <p:nvPicPr>
          <p:cNvPr id="27656" name="Picture 8" descr="E:\Work\Research in UA\Experiments\SOFI\3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0356" y="3352800"/>
            <a:ext cx="2069022" cy="1620000"/>
          </a:xfrm>
          <a:prstGeom prst="rect">
            <a:avLst/>
          </a:prstGeom>
          <a:noFill/>
        </p:spPr>
      </p:pic>
      <p:pic>
        <p:nvPicPr>
          <p:cNvPr id="27657" name="Picture 9" descr="E:\Work\Research in UA\Experiments\SOFI\1.ep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12378" y="5029200"/>
            <a:ext cx="2069022" cy="1620000"/>
          </a:xfrm>
          <a:prstGeom prst="rect">
            <a:avLst/>
          </a:prstGeom>
          <a:noFill/>
        </p:spPr>
      </p:pic>
      <p:pic>
        <p:nvPicPr>
          <p:cNvPr id="27658" name="Picture 10" descr="E:\Work\Research in UA\Experiments\SOFI\2.ep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22178" y="5029200"/>
            <a:ext cx="2069022" cy="1620000"/>
          </a:xfrm>
          <a:prstGeom prst="rect">
            <a:avLst/>
          </a:prstGeom>
          <a:noFill/>
        </p:spPr>
      </p:pic>
      <p:pic>
        <p:nvPicPr>
          <p:cNvPr id="27659" name="Picture 11" descr="E:\Work\Research in UA\Experiments\SOFI\3.ep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31978" y="5029200"/>
            <a:ext cx="2069022" cy="16200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09600" y="4004846"/>
            <a:ext cx="82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Before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7313" y="5638800"/>
            <a:ext cx="674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After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Spatial-temporal regularization (STR) Model: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Solved by split Bregman algorithm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481119"/>
            <a:ext cx="6248400" cy="959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014152"/>
            <a:ext cx="4724400" cy="42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1371600" y="2678668"/>
            <a:ext cx="914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514600" y="2678668"/>
            <a:ext cx="1143000" cy="5334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2000" y="3364468"/>
            <a:ext cx="176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Spatial: sparse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3364468"/>
            <a:ext cx="287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Temporal: total variation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6" descr="E:\Work\Research in UA\Experiments\SOFI\2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267200"/>
            <a:ext cx="2528805" cy="198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33405" y="6198600"/>
            <a:ext cx="1304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AC: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Order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95819" y="6199200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Frame-by-Frame</a:t>
            </a:r>
            <a:endParaRPr lang="en-US" sz="1400" dirty="0"/>
          </a:p>
        </p:txBody>
      </p:sp>
      <p:pic>
        <p:nvPicPr>
          <p:cNvPr id="14" name="Picture 4" descr="E:\Work\Research in UA\Experiments\SOFI\1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4267200"/>
            <a:ext cx="2528804" cy="1980000"/>
          </a:xfrm>
          <a:prstGeom prst="rect">
            <a:avLst/>
          </a:prstGeom>
          <a:noFill/>
        </p:spPr>
      </p:pic>
      <p:pic>
        <p:nvPicPr>
          <p:cNvPr id="26629" name="Picture 5" descr="E:\Work\Research in UA\Experiments\SOFI\2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4267200"/>
            <a:ext cx="2528804" cy="1980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553200" y="6199200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</a:t>
            </a:r>
            <a:r>
              <a:rPr lang="en-US" altLang="zh-CN" sz="1400" dirty="0" smtClean="0"/>
              <a:t>R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2" grpId="0"/>
      <p:bldP spid="13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单分子成像技术－</a:t>
            </a:r>
            <a:r>
              <a:rPr lang="en-US" dirty="0" smtClean="0"/>
              <a:t>SOFI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878" y="1371600"/>
            <a:ext cx="7498080" cy="4800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Data: </a:t>
            </a:r>
          </a:p>
          <a:p>
            <a:pPr marL="628650" indent="-282575">
              <a:buFont typeface="Courier New" pitchFamily="49" charset="0"/>
              <a:buChar char="o"/>
            </a:pPr>
            <a:r>
              <a:rPr lang="el-GR" sz="2000" dirty="0" smtClean="0">
                <a:latin typeface="Times New Roman"/>
                <a:cs typeface="Times New Roman"/>
              </a:rPr>
              <a:t>α</a:t>
            </a:r>
            <a:r>
              <a:rPr lang="en-US" sz="2000" dirty="0" smtClean="0"/>
              <a:t>-</a:t>
            </a:r>
            <a:r>
              <a:rPr lang="en-US" sz="2000" dirty="0" err="1" smtClean="0"/>
              <a:t>tubulin</a:t>
            </a:r>
            <a:r>
              <a:rPr lang="en-US" sz="2000" dirty="0" smtClean="0"/>
              <a:t> network of a 3T3 fibroblast cell was </a:t>
            </a:r>
            <a:r>
              <a:rPr lang="en-US" sz="2000" dirty="0" err="1" smtClean="0"/>
              <a:t>immuno</a:t>
            </a:r>
            <a:r>
              <a:rPr lang="en-US" sz="2000" dirty="0" smtClean="0"/>
              <a:t>-stained with quantum dots</a:t>
            </a:r>
          </a:p>
          <a:p>
            <a:pPr marL="628650" indent="-282575">
              <a:buFont typeface="Courier New" pitchFamily="49" charset="0"/>
              <a:buChar char="o"/>
            </a:pPr>
            <a:r>
              <a:rPr lang="en-US" sz="2000" dirty="0" smtClean="0"/>
              <a:t>Number of frames is 200; frame rate = 100ms; </a:t>
            </a:r>
            <a:endParaRPr lang="en-US" sz="2000" dirty="0"/>
          </a:p>
        </p:txBody>
      </p:sp>
      <p:pic>
        <p:nvPicPr>
          <p:cNvPr id="28674" name="Picture 2" descr="E:\Work\Research in UA\Experiments\SOFI\Results\1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797" y="2971800"/>
            <a:ext cx="2390869" cy="1872000"/>
          </a:xfrm>
          <a:prstGeom prst="rect">
            <a:avLst/>
          </a:prstGeom>
          <a:noFill/>
        </p:spPr>
      </p:pic>
      <p:pic>
        <p:nvPicPr>
          <p:cNvPr id="28675" name="Picture 3" descr="E:\Work\Research in UA\Experiments\SOFI\Results\2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5108" y="2971800"/>
            <a:ext cx="2390870" cy="187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81410" y="3581400"/>
            <a:ext cx="1096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Temporal</a:t>
            </a:r>
          </a:p>
          <a:p>
            <a:r>
              <a:rPr lang="en-US" sz="1600" dirty="0" smtClean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4800" y="3700046"/>
            <a:ext cx="782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</a:t>
            </a:r>
          </a:p>
        </p:txBody>
      </p:sp>
      <p:pic>
        <p:nvPicPr>
          <p:cNvPr id="28676" name="Picture 4" descr="E:\Work\Research in UA\Experiments\SOFI\Results\3.e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0200" y="4876800"/>
            <a:ext cx="2390870" cy="1872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1000" y="5511225"/>
            <a:ext cx="1096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Temporal</a:t>
            </a:r>
          </a:p>
          <a:p>
            <a:r>
              <a:rPr lang="en-US" sz="1600" dirty="0" smtClean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46600" y="5629871"/>
            <a:ext cx="782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</a:t>
            </a:r>
          </a:p>
        </p:txBody>
      </p:sp>
      <p:pic>
        <p:nvPicPr>
          <p:cNvPr id="28677" name="Picture 5" descr="E:\Work\Research in UA\Experiments\SOFI\Results\4.ep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83000" y="4876800"/>
            <a:ext cx="2390870" cy="1872000"/>
          </a:xfrm>
          <a:prstGeom prst="rect">
            <a:avLst/>
          </a:prstGeom>
          <a:noFill/>
        </p:spPr>
      </p:pic>
      <p:pic>
        <p:nvPicPr>
          <p:cNvPr id="13" name="Movie_RealCorpped1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668270" y="3352800"/>
            <a:ext cx="3600745" cy="2700000"/>
          </a:xfrm>
          <a:prstGeom prst="rect">
            <a:avLst/>
          </a:prstGeom>
        </p:spPr>
      </p:pic>
      <p:pic>
        <p:nvPicPr>
          <p:cNvPr id="14" name="Movie_RealCorpped2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9" cstate="print"/>
          <a:stretch>
            <a:fillRect/>
          </a:stretch>
        </p:blipFill>
        <p:spPr>
          <a:xfrm>
            <a:off x="4325870" y="3352800"/>
            <a:ext cx="3600745" cy="27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video>
              <p:cMediaNode>
                <p:cTn id="4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</a:t>
            </a:r>
            <a:r>
              <a:rPr lang="en-US" dirty="0" err="1" smtClean="0"/>
              <a:t>Variational</a:t>
            </a:r>
            <a:r>
              <a:rPr lang="en-US" dirty="0" smtClean="0"/>
              <a:t>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Finite difference </a:t>
            </a:r>
            <a:r>
              <a:rPr lang="en-US" dirty="0" err="1" smtClean="0"/>
              <a:t>discretization</a:t>
            </a:r>
            <a:r>
              <a:rPr lang="en-US" dirty="0" smtClean="0"/>
              <a:t> and optimization algorithms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Finite difference approximation of gradient and divergence operators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Boundary conditions: Neumann, zero, periodic ...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376" y="2438400"/>
            <a:ext cx="6647224" cy="75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352800"/>
            <a:ext cx="3800953" cy="2500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328973"/>
            <a:ext cx="3048000" cy="253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6852" y="2697480"/>
            <a:ext cx="121760" cy="2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15852" y="2697480"/>
            <a:ext cx="121760" cy="2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87368" y="4334256"/>
            <a:ext cx="121760" cy="2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8224" y="5285232"/>
            <a:ext cx="121760" cy="2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Alternative approximation of first order differentiation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1" y="2753915"/>
            <a:ext cx="4038599" cy="69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999" y="3733800"/>
            <a:ext cx="756764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7633" y="2133600"/>
            <a:ext cx="2224367" cy="224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Finite difference approximation of </a:t>
            </a:r>
            <a:r>
              <a:rPr lang="en-US" dirty="0" err="1" smtClean="0"/>
              <a:t>Laplacian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656311"/>
            <a:ext cx="567069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75511"/>
            <a:ext cx="7498080" cy="1229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2057400"/>
            <a:ext cx="2362200" cy="238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Difference among different </a:t>
            </a:r>
            <a:r>
              <a:rPr lang="en-US" dirty="0" err="1" smtClean="0"/>
              <a:t>discretizations</a:t>
            </a:r>
            <a:r>
              <a:rPr lang="en-US" dirty="0" smtClean="0"/>
              <a:t> (h=1)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057400"/>
            <a:ext cx="6096000" cy="217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343400"/>
            <a:ext cx="2667000" cy="46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4343400"/>
            <a:ext cx="4648200" cy="88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own Arrow 10"/>
          <p:cNvSpPr/>
          <p:nvPr/>
        </p:nvSpPr>
        <p:spPr>
          <a:xfrm>
            <a:off x="1752600" y="5029200"/>
            <a:ext cx="533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5801" y="5525869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Norm of discrete gradient  = 1/2 and 1/</a:t>
            </a:r>
            <a:r>
              <a:rPr lang="en-US" sz="1600" dirty="0" err="1" smtClean="0"/>
              <a:t>sqrt</a:t>
            </a:r>
            <a:r>
              <a:rPr lang="en-US" sz="1600" dirty="0" smtClean="0"/>
              <a:t>(2)</a:t>
            </a:r>
            <a:endParaRPr lang="en-US" sz="1600" dirty="0"/>
          </a:p>
        </p:txBody>
      </p:sp>
      <p:sp>
        <p:nvSpPr>
          <p:cNvPr id="13" name="Down Arrow 12"/>
          <p:cNvSpPr/>
          <p:nvPr/>
        </p:nvSpPr>
        <p:spPr>
          <a:xfrm>
            <a:off x="5715000" y="5334000"/>
            <a:ext cx="533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95800" y="56388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Equal norm of discrete gradient  when lambda is properly chosen.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What is the value of lambda?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Flowchart: Alternate Process 14"/>
          <p:cNvSpPr/>
          <p:nvPr/>
        </p:nvSpPr>
        <p:spPr>
          <a:xfrm rot="19851005">
            <a:off x="3028584" y="5724205"/>
            <a:ext cx="1447800" cy="6096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Homework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 Approximation of Derivatives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9200"/>
          </a:xfrm>
        </p:spPr>
        <p:txBody>
          <a:bodyPr/>
          <a:lstStyle/>
          <a:p>
            <a:r>
              <a:rPr lang="en-US" dirty="0" smtClean="0"/>
              <a:t>Difference among different </a:t>
            </a:r>
            <a:r>
              <a:rPr lang="en-US" dirty="0" err="1" smtClean="0"/>
              <a:t>discretizations</a:t>
            </a:r>
            <a:r>
              <a:rPr lang="en-US" dirty="0" smtClean="0"/>
              <a:t> (h=1)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057400"/>
            <a:ext cx="6096000" cy="217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own Arrow 10"/>
          <p:cNvSpPr/>
          <p:nvPr/>
        </p:nvSpPr>
        <p:spPr>
          <a:xfrm>
            <a:off x="1752600" y="5029200"/>
            <a:ext cx="533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5801" y="5525869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Value = 1 or 2. </a:t>
            </a:r>
          </a:p>
          <a:p>
            <a:pPr algn="ctr"/>
            <a:r>
              <a:rPr lang="en-US" sz="1600" dirty="0" smtClean="0"/>
              <a:t>Not 45 degree rotation invariant.</a:t>
            </a:r>
            <a:endParaRPr lang="en-US" sz="1600" dirty="0"/>
          </a:p>
        </p:txBody>
      </p:sp>
      <p:sp>
        <p:nvSpPr>
          <p:cNvPr id="13" name="Down Arrow 12"/>
          <p:cNvSpPr/>
          <p:nvPr/>
        </p:nvSpPr>
        <p:spPr>
          <a:xfrm>
            <a:off x="5715000" y="5334000"/>
            <a:ext cx="533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95800" y="56388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Equal value, i.e. 45 degree rotation invariant.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What is the value of lambda?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Flowchart: Alternate Process 14"/>
          <p:cNvSpPr/>
          <p:nvPr/>
        </p:nvSpPr>
        <p:spPr>
          <a:xfrm rot="19851005">
            <a:off x="3028584" y="5724205"/>
            <a:ext cx="1447800" cy="6096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Homework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60307"/>
            <a:ext cx="3276600" cy="440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4393395"/>
            <a:ext cx="4459747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Form of TV or More General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Discrete TV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Discrete TV energy (objective function)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More generally, we normally encounter optimization problem of the form</a:t>
            </a:r>
            <a:endParaRPr 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941797"/>
            <a:ext cx="3124200" cy="97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401568"/>
            <a:ext cx="3182115" cy="74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3581400"/>
            <a:ext cx="3124200" cy="44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19600" y="362102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5181600"/>
            <a:ext cx="3276600" cy="60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Convex function</a:t>
            </a:r>
            <a:r>
              <a:rPr lang="en-US" dirty="0" smtClean="0"/>
              <a:t> on a real vector space </a:t>
            </a:r>
            <a:r>
              <a:rPr lang="en-US" i="1" dirty="0" smtClean="0"/>
              <a:t>V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Epigraph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Convexity of function and its epigraph: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328" y="2133600"/>
            <a:ext cx="823347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962400"/>
            <a:ext cx="672543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" y="5718368"/>
            <a:ext cx="8305800" cy="60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Alternative Direction Minimization of Multipliers (ADMM)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57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Efficient algorithm: Split </a:t>
            </a:r>
            <a:r>
              <a:rPr lang="en-US" dirty="0" err="1" smtClean="0"/>
              <a:t>Bregman</a:t>
            </a:r>
            <a:r>
              <a:rPr lang="en-US" dirty="0" smtClean="0"/>
              <a:t> Algorithm. Derivation by augmented </a:t>
            </a:r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 Consider in general:</a:t>
            </a:r>
          </a:p>
          <a:p>
            <a:endParaRPr lang="en-US" dirty="0" smtClean="0"/>
          </a:p>
          <a:p>
            <a:r>
              <a:rPr lang="en-US" dirty="0" smtClean="0"/>
              <a:t> Substitution:</a:t>
            </a:r>
          </a:p>
          <a:p>
            <a:endParaRPr lang="en-US" dirty="0" smtClean="0"/>
          </a:p>
          <a:p>
            <a:r>
              <a:rPr lang="en-US" dirty="0" smtClean="0"/>
              <a:t> Rewrite:</a:t>
            </a:r>
          </a:p>
          <a:p>
            <a:endParaRPr lang="en-US" dirty="0" smtClean="0"/>
          </a:p>
          <a:p>
            <a:r>
              <a:rPr lang="en-US" dirty="0" smtClean="0"/>
              <a:t> Augmented </a:t>
            </a:r>
            <a:r>
              <a:rPr lang="en-US" dirty="0" err="1" smtClean="0"/>
              <a:t>Lagrangian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 Solve the saddle point problem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795124"/>
            <a:ext cx="2590800" cy="481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581400"/>
            <a:ext cx="4648200" cy="50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4343400"/>
            <a:ext cx="5791200" cy="50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2450" y="5181600"/>
            <a:ext cx="5645150" cy="46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6096000"/>
            <a:ext cx="2133600" cy="41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4343400" y="2667000"/>
            <a:ext cx="609600" cy="609600"/>
          </a:xfrm>
          <a:prstGeom prst="ellipse">
            <a:avLst/>
          </a:prstGeom>
          <a:noFill/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25908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Convex and differentiable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0" name="Straight Arrow Connector 19"/>
          <p:cNvCxnSpPr>
            <a:stCxn id="19" idx="1"/>
            <a:endCxn id="18" idx="6"/>
          </p:cNvCxnSpPr>
          <p:nvPr/>
        </p:nvCxnSpPr>
        <p:spPr>
          <a:xfrm flipH="1">
            <a:off x="4953000" y="2913966"/>
            <a:ext cx="1143000" cy="5783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Alternative Direction Minimization of Multipliers (ADMM)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Solving the saddle point problem by: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Substitute                 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Equivalent to: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133600"/>
            <a:ext cx="7620000" cy="7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048000"/>
            <a:ext cx="1280160" cy="30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384" y="4876800"/>
            <a:ext cx="718041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999" y="3429000"/>
            <a:ext cx="768095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Alternative Direction Minimization of Multipliers (ADMM)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Solve the joint optimization alternatively for each variable: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Split </a:t>
            </a:r>
            <a:r>
              <a:rPr lang="en-US" dirty="0" err="1" smtClean="0"/>
              <a:t>Bregman</a:t>
            </a:r>
            <a:r>
              <a:rPr lang="en-US" dirty="0" smtClean="0"/>
              <a:t> (ADMM) algorithm: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438400"/>
            <a:ext cx="598330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990600" y="5562062"/>
            <a:ext cx="60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Here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274936"/>
            <a:ext cx="5638800" cy="1198764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5955762"/>
            <a:ext cx="2514599" cy="40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5943600"/>
            <a:ext cx="2667000" cy="46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319378" y="5955268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and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5400" y="5867400"/>
            <a:ext cx="92400" cy="2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81039" y="5596128"/>
            <a:ext cx="5305561" cy="319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Alternative Direction Minimization of Multipliers (ADMM)</a:t>
            </a:r>
            <a:endParaRPr 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823968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lowchart: Alternate Process 4"/>
          <p:cNvSpPr/>
          <p:nvPr/>
        </p:nvSpPr>
        <p:spPr>
          <a:xfrm rot="19851005">
            <a:off x="6990984" y="4200206"/>
            <a:ext cx="1447800" cy="6096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Homework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5715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Tom Goldstein and Stanley </a:t>
            </a:r>
            <a:r>
              <a:rPr lang="en-US" b="1" dirty="0" err="1" smtClean="0"/>
              <a:t>Osher</a:t>
            </a:r>
            <a:r>
              <a:rPr lang="en-US" dirty="0" smtClean="0"/>
              <a:t>, </a:t>
            </a:r>
            <a:r>
              <a:rPr lang="en-US" i="1" dirty="0" smtClean="0"/>
              <a:t>The Split </a:t>
            </a:r>
            <a:r>
              <a:rPr lang="en-US" i="1" dirty="0" err="1" smtClean="0"/>
              <a:t>Bregman</a:t>
            </a:r>
            <a:r>
              <a:rPr lang="en-US" i="1" dirty="0" smtClean="0"/>
              <a:t> Algorithm for L1 Regularized Problems, UCLA CAM-Report 08-29.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Iterative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</a:t>
            </a:r>
          </a:p>
          <a:p>
            <a:endParaRPr lang="en-US" dirty="0" smtClean="0"/>
          </a:p>
          <a:p>
            <a:r>
              <a:rPr lang="en-US" dirty="0" smtClean="0"/>
              <a:t>Discrete approximation</a:t>
            </a:r>
          </a:p>
          <a:p>
            <a:endParaRPr lang="en-US" dirty="0" smtClean="0"/>
          </a:p>
          <a:p>
            <a:r>
              <a:rPr lang="en-US" dirty="0" smtClean="0"/>
              <a:t>Iterative methods</a:t>
            </a:r>
          </a:p>
          <a:p>
            <a:endParaRPr lang="en-US" sz="2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057400"/>
            <a:ext cx="3657600" cy="438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971800"/>
            <a:ext cx="5980047" cy="50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9265" y="3886200"/>
            <a:ext cx="5334000" cy="5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9265" y="4648200"/>
            <a:ext cx="5289318" cy="56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5410200"/>
            <a:ext cx="6912865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684265" y="39624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Jacobi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55665" y="4736068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Gauss-Seidel (G-S)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9665" y="5955268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Successive over-relaxation (SOR)</a:t>
            </a:r>
            <a:endParaRPr lang="en-US" dirty="0"/>
          </a:p>
        </p:txBody>
      </p:sp>
      <p:pic>
        <p:nvPicPr>
          <p:cNvPr id="20482" name="Picture 2" descr="http://ec4.images-amazon.com/images/I/41uYFhmtp8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0" y="0"/>
            <a:ext cx="1905000" cy="2705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Fixed-point method solving linear system</a:t>
            </a:r>
          </a:p>
          <a:p>
            <a:endParaRPr lang="en-US" dirty="0" smtClean="0"/>
          </a:p>
          <a:p>
            <a:r>
              <a:rPr lang="en-US" dirty="0" smtClean="0"/>
              <a:t>Converges when</a:t>
            </a:r>
          </a:p>
          <a:p>
            <a:r>
              <a:rPr lang="en-US" dirty="0" smtClean="0"/>
              <a:t>Matrix representations of iterative methods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Rate of convergence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0840" y="1709928"/>
            <a:ext cx="975360" cy="27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139696"/>
            <a:ext cx="1619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103120"/>
            <a:ext cx="18478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2093976"/>
            <a:ext cx="2368296" cy="33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2971800" y="2057400"/>
            <a:ext cx="152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334000" y="2057400"/>
            <a:ext cx="152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1" y="2578608"/>
            <a:ext cx="1674727" cy="33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3495675"/>
            <a:ext cx="2238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3952875"/>
            <a:ext cx="47529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019800" y="39010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Jacobi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18580" y="436740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G-S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28180" y="491604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</a:t>
            </a:r>
            <a:endParaRPr lang="en-US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2000" y="6019800"/>
            <a:ext cx="7315200" cy="6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on Solving Poisson-Type Equations: </a:t>
            </a:r>
            <a:r>
              <a:rPr lang="en-US" dirty="0" smtClean="0"/>
              <a:t>Conjugate Gradient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CG Algorithm: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4191000" cy="4295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029200" y="2057400"/>
                <a:ext cx="3429000" cy="413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/>
                  <a:t>Convergence: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𝐴</m:t>
                    </m:r>
                    <m:r>
                      <a:rPr lang="en-US" altLang="zh-CN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has only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distinct eigenvalues, then the CG algorithm converges in at most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has condition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𝜅</m:t>
                    </m:r>
                  </m:oMath>
                </a14:m>
                <a:r>
                  <a:rPr lang="en-US" altLang="zh-CN" dirty="0" smtClean="0"/>
                  <a:t>, then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dirty="0" smtClean="0"/>
                  <a:t>-norm of the errors satisfy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/>
                        </a:rPr>
                        <m:t>≤2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𝜅</m:t>
                                      </m:r>
                                    </m:e>
                                  </m:rad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𝜅</m:t>
                                      </m:r>
                                    </m:e>
                                  </m:rad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 smtClean="0"/>
                  <a:t>     (i.e.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𝜅</m:t>
                    </m:r>
                  </m:oMath>
                </a14:m>
                <a:r>
                  <a:rPr lang="en-US" altLang="zh-CN" dirty="0" smtClean="0"/>
                  <a:t> is large but not too large, convergence to a specific tolerance can be expected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𝑂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/>
                          </a:rPr>
                          <m:t>𝜅</m:t>
                        </m:r>
                      </m:e>
                    </m:rad>
                  </m:oMath>
                </a14:m>
                <a:r>
                  <a:rPr lang="en-US" altLang="zh-CN" dirty="0" smtClean="0"/>
                  <a:t>) iterations)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057400"/>
                <a:ext cx="3429000" cy="4138762"/>
              </a:xfrm>
              <a:prstGeom prst="rect">
                <a:avLst/>
              </a:prstGeom>
              <a:blipFill rotWithShape="1">
                <a:blip r:embed="rId3"/>
                <a:stretch>
                  <a:fillRect l="-1421" t="-737" r="-4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51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Using FFT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 smtClean="0"/>
                  <a:t>1-D case in continuum: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200" dirty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2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200" b="0" i="1" dirty="0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200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200" b="0" i="1" dirty="0" smtClean="0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2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2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200" b="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200" b="0" i="1" dirty="0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2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dirty="0" smtClean="0">
                          <a:latin typeface="Cambria Math"/>
                        </a:rPr>
                        <m:t>=</m:t>
                      </m:r>
                      <m:r>
                        <a:rPr lang="en-US" altLang="zh-CN" sz="2200" b="0" i="1" dirty="0" smtClean="0">
                          <a:latin typeface="Cambria Math"/>
                        </a:rPr>
                        <m:t>𝜌</m:t>
                      </m:r>
                      <m:r>
                        <a:rPr lang="en-US" altLang="zh-CN" sz="2200" b="0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sz="2200" b="0" i="1" dirty="0" smtClean="0">
                          <a:latin typeface="Cambria Math"/>
                        </a:rPr>
                        <m:t>𝑥</m:t>
                      </m:r>
                      <m:r>
                        <a:rPr lang="en-US" altLang="zh-CN" sz="2200" b="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200" dirty="0" smtClean="0"/>
              </a:p>
              <a:p>
                <a:r>
                  <a:rPr lang="en-US" sz="2200" dirty="0" smtClean="0"/>
                  <a:t>Fourier transforms:</a:t>
                </a:r>
              </a:p>
              <a:p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1-D Poisson equation in Fourier domain:</a:t>
                </a:r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Solution:</a:t>
                </a: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45" t="-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934200" cy="74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4343400"/>
            <a:ext cx="4800600" cy="59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5334000"/>
            <a:ext cx="3505200" cy="70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Using FFT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467600" cy="487375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Discrete Fourier transforms on interval [0, </a:t>
            </a:r>
            <a:r>
              <a:rPr lang="en-US" sz="2200" i="1" dirty="0" smtClean="0"/>
              <a:t>L</a:t>
            </a:r>
            <a:r>
              <a:rPr lang="en-US" sz="2200" dirty="0" smtClean="0"/>
              <a:t>]: Choose a lattice of </a:t>
            </a:r>
            <a:r>
              <a:rPr lang="en-US" sz="2200" i="1" dirty="0" smtClean="0"/>
              <a:t>N</a:t>
            </a:r>
            <a:r>
              <a:rPr lang="en-US" sz="2200" dirty="0" smtClean="0"/>
              <a:t> equally spaced points                     , n=0,1,2,…, </a:t>
            </a:r>
            <a:r>
              <a:rPr lang="en-US" sz="2200" i="1" dirty="0" smtClean="0"/>
              <a:t>N</a:t>
            </a:r>
            <a:r>
              <a:rPr lang="en-US" sz="2200" dirty="0" smtClean="0"/>
              <a:t>-1.</a:t>
            </a:r>
          </a:p>
          <a:p>
            <a:pPr lvl="1"/>
            <a:r>
              <a:rPr lang="en-US" sz="2000" dirty="0" smtClean="0"/>
              <a:t>Fourier coefficients of </a:t>
            </a:r>
            <a:r>
              <a:rPr lang="en-US" sz="2000" i="1" dirty="0" smtClean="0"/>
              <a:t>f(x)</a:t>
            </a:r>
            <a:r>
              <a:rPr lang="en-US" sz="2000" dirty="0" smtClean="0"/>
              <a:t> on lattice: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Inversion (periodic boundary condition):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Inversion (</a:t>
            </a:r>
            <a:r>
              <a:rPr lang="en-US" sz="2000" dirty="0" err="1" smtClean="0"/>
              <a:t>Dirichlet</a:t>
            </a:r>
            <a:r>
              <a:rPr lang="en-US" sz="2000" dirty="0" smtClean="0"/>
              <a:t> boundary condition):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Inversion (Neumann boundary condition):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790118"/>
            <a:ext cx="1524000" cy="3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2855614"/>
            <a:ext cx="4191000" cy="72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3962400"/>
            <a:ext cx="2357953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943600" y="411480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</a:t>
            </a:r>
            <a:r>
              <a:rPr lang="en-US" dirty="0" smtClean="0"/>
              <a:t>-Periodic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5027664"/>
            <a:ext cx="2971800" cy="73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04987" y="6096000"/>
            <a:ext cx="5357813" cy="71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Solving Poisson-Type Equations: Using FFT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488053"/>
                <a:ext cx="7467600" cy="5029200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smtClean="0"/>
                  <a:t>2-D case: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200" b="0" i="1" smtClean="0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200" b="0" i="1" smtClean="0"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/>
                      </a:rPr>
                      <m:t>=</m:t>
                    </m:r>
                    <m:r>
                      <a:rPr lang="en-US" altLang="zh-CN" sz="2200" b="0" i="1" smtClean="0">
                        <a:latin typeface="Cambria Math"/>
                      </a:rPr>
                      <m:t>𝜌</m:t>
                    </m:r>
                    <m:r>
                      <a:rPr lang="en-US" altLang="zh-CN" sz="2200" b="0" i="1" smtClean="0">
                        <a:latin typeface="Cambria Math"/>
                      </a:rPr>
                      <m:t>(</m:t>
                    </m:r>
                    <m:r>
                      <a:rPr lang="en-US" altLang="zh-CN" sz="2200" b="0" i="1" smtClean="0">
                        <a:latin typeface="Cambria Math"/>
                      </a:rPr>
                      <m:t>𝑥</m:t>
                    </m:r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r>
                      <a:rPr lang="en-US" altLang="zh-CN" sz="2200" b="0" i="1" smtClean="0">
                        <a:latin typeface="Cambria Math"/>
                      </a:rPr>
                      <m:t>𝑦</m:t>
                    </m:r>
                    <m:r>
                      <a:rPr lang="en-US" altLang="zh-CN" sz="22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/>
                  <a:t>,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/>
                      </a:rPr>
                      <m:t>𝑁</m:t>
                    </m:r>
                    <m:r>
                      <a:rPr lang="en-US" altLang="zh-CN" sz="2200" i="1" dirty="0">
                        <a:latin typeface="Cambria Math"/>
                      </a:rPr>
                      <m:t> × </m:t>
                    </m:r>
                    <m:r>
                      <a:rPr lang="en-US" altLang="zh-CN" sz="2200" i="1" dirty="0">
                        <a:latin typeface="Cambria Math"/>
                      </a:rPr>
                      <m:t>𝑁</m:t>
                    </m:r>
                    <m:r>
                      <a:rPr lang="en-US" altLang="zh-CN" sz="22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200" dirty="0"/>
                  <a:t>grid</a:t>
                </a:r>
                <a:r>
                  <a:rPr lang="en-US" sz="2200" dirty="0" smtClean="0"/>
                  <a:t>)</a:t>
                </a:r>
                <a:endParaRPr lang="en-US" sz="2200" dirty="0" smtClean="0"/>
              </a:p>
              <a:p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Fourier coefficients:</a:t>
                </a:r>
              </a:p>
              <a:p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Inversion:</a:t>
                </a:r>
              </a:p>
              <a:p>
                <a:endParaRPr lang="en-US" sz="2200" dirty="0" smtClean="0"/>
              </a:p>
              <a:p>
                <a:endParaRPr lang="en-US" sz="2200" dirty="0" smtClean="0"/>
              </a:p>
              <a:p>
                <a:r>
                  <a:rPr lang="en-US" sz="2200" dirty="0" smtClean="0"/>
                  <a:t>Solution:</a:t>
                </a: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488053"/>
                <a:ext cx="7467600" cy="5029200"/>
              </a:xfrm>
              <a:blipFill rotWithShape="1">
                <a:blip r:embed="rId2"/>
                <a:stretch>
                  <a:fillRect l="-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169182"/>
            <a:ext cx="7620000" cy="63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413760"/>
            <a:ext cx="3176741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3413760"/>
            <a:ext cx="2989478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4556760"/>
            <a:ext cx="3348915" cy="77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4400" y="4556760"/>
            <a:ext cx="3350883" cy="77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7400" y="5308081"/>
            <a:ext cx="5410200" cy="635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19338" y="5983853"/>
            <a:ext cx="4386262" cy="64554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5" name="Right Arrow 14"/>
          <p:cNvSpPr/>
          <p:nvPr/>
        </p:nvSpPr>
        <p:spPr>
          <a:xfrm>
            <a:off x="1752600" y="6096000"/>
            <a:ext cx="228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Properties from Convex Analysis (</a:t>
            </a:r>
            <a:r>
              <a:rPr lang="en-US" dirty="0" err="1" smtClean="0"/>
              <a:t>Ekeland</a:t>
            </a:r>
            <a:r>
              <a:rPr lang="en-US" dirty="0" smtClean="0"/>
              <a:t> and </a:t>
            </a:r>
            <a:r>
              <a:rPr lang="en-US" dirty="0" err="1" smtClean="0"/>
              <a:t>Temam</a:t>
            </a:r>
            <a:r>
              <a:rPr lang="en-US" dirty="0" smtClean="0"/>
              <a:t>, SIAM, 1999)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Lower semi-continuity</a:t>
            </a:r>
            <a:r>
              <a:rPr lang="en-US" dirty="0" smtClean="0"/>
              <a:t> (</a:t>
            </a:r>
            <a:r>
              <a:rPr lang="en-US" dirty="0" err="1" smtClean="0"/>
              <a:t>l.s.c</a:t>
            </a:r>
            <a:r>
              <a:rPr lang="en-US" dirty="0" smtClean="0"/>
              <a:t>) if one of the following equivalent conditions is satisfied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Properties </a:t>
            </a:r>
            <a:r>
              <a:rPr lang="en-US" dirty="0" err="1" smtClean="0"/>
              <a:t>l.s.c</a:t>
            </a:r>
            <a:r>
              <a:rPr lang="en-US" dirty="0" smtClean="0"/>
              <a:t>. functions: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Proper</a:t>
            </a:r>
            <a:r>
              <a:rPr lang="en-US" dirty="0" smtClean="0"/>
              <a:t> functions: nowhere assumes -infinity and not identical to +infinity.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438400"/>
            <a:ext cx="506268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262120"/>
            <a:ext cx="8077200" cy="53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927292"/>
            <a:ext cx="8077200" cy="559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Circular Convolution and Discrete Fourier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620000" cy="50292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Circular convolution and discrete Fourier transform:</a:t>
            </a:r>
          </a:p>
          <a:p>
            <a:pPr marL="504825" lvl="1" indent="-273050"/>
            <a:r>
              <a:rPr lang="en-US" sz="2200" dirty="0" smtClean="0"/>
              <a:t>Circular convolution (recall):</a:t>
            </a:r>
          </a:p>
          <a:p>
            <a:pPr marL="504825" lvl="1" indent="-273050"/>
            <a:endParaRPr lang="en-US" sz="2200" dirty="0" smtClean="0"/>
          </a:p>
          <a:p>
            <a:pPr marL="504825" lvl="1" indent="-273050"/>
            <a:endParaRPr lang="en-US" sz="2200" dirty="0" smtClean="0"/>
          </a:p>
          <a:p>
            <a:pPr marL="504825" lvl="1" indent="-273050"/>
            <a:endParaRPr lang="en-US" sz="2200" dirty="0" smtClean="0"/>
          </a:p>
          <a:p>
            <a:pPr marL="504825" lvl="1" indent="-273050"/>
            <a:endParaRPr lang="en-US" sz="2200" dirty="0" smtClean="0"/>
          </a:p>
          <a:p>
            <a:pPr marL="504825" lvl="1" indent="-273050"/>
            <a:endParaRPr lang="en-US" sz="2200" dirty="0" smtClean="0"/>
          </a:p>
          <a:p>
            <a:pPr marL="504825" lvl="1" indent="-273050"/>
            <a:r>
              <a:rPr lang="en-US" sz="2200" dirty="0" smtClean="0"/>
              <a:t>Discrete Fourier transform and circular convolution</a:t>
            </a:r>
          </a:p>
          <a:p>
            <a:pPr marL="504825" lvl="1" indent="-273050"/>
            <a:endParaRPr lang="en-US" sz="2200" dirty="0" smtClean="0"/>
          </a:p>
          <a:p>
            <a:pPr marL="504825" lvl="1" indent="-273050"/>
            <a:r>
              <a:rPr lang="en-US" sz="2200" dirty="0" smtClean="0"/>
              <a:t>In </a:t>
            </a:r>
            <a:r>
              <a:rPr lang="en-US" sz="2200" dirty="0" err="1" smtClean="0"/>
              <a:t>Matlab</a:t>
            </a:r>
            <a:r>
              <a:rPr lang="en-US" sz="2200" dirty="0" smtClean="0"/>
              <a:t>:</a:t>
            </a:r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8898" y="2276478"/>
            <a:ext cx="2476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6088" y="2457451"/>
            <a:ext cx="214314" cy="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7147" y="2333628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5775" y="2333628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4124" y="2333628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7147" y="1905000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5775" y="1905000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4124" y="1905000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7147" y="2762256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5775" y="2762256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4124" y="2762256"/>
            <a:ext cx="352425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7" name="矩形 26"/>
          <p:cNvSpPr/>
          <p:nvPr/>
        </p:nvSpPr>
        <p:spPr>
          <a:xfrm>
            <a:off x="7526570" y="2257399"/>
            <a:ext cx="669150" cy="58876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2286000"/>
            <a:ext cx="4191000" cy="37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" y="2819400"/>
            <a:ext cx="6096000" cy="90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990600" y="3821668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Matlab</a:t>
            </a:r>
            <a:r>
              <a:rPr lang="en-US" i="1" dirty="0" smtClean="0"/>
              <a:t> function: </a:t>
            </a:r>
            <a:r>
              <a:rPr lang="en-US" dirty="0" err="1" smtClean="0"/>
              <a:t>imfilter</a:t>
            </a:r>
            <a:r>
              <a:rPr lang="en-US" dirty="0" smtClean="0"/>
              <a:t>(</a:t>
            </a:r>
            <a:r>
              <a:rPr lang="en-US" dirty="0" err="1" smtClean="0"/>
              <a:t>f,h,’circular</a:t>
            </a:r>
            <a:r>
              <a:rPr lang="en-US" dirty="0" smtClean="0"/>
              <a:t>’)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81400" y="4648200"/>
            <a:ext cx="1843087" cy="411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1295401" y="5380672"/>
            <a:ext cx="7696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&gt;&gt; f=rgb2gray(im2double(</a:t>
            </a:r>
            <a:r>
              <a:rPr lang="en-US" dirty="0" err="1" smtClean="0"/>
              <a:t>imread</a:t>
            </a:r>
            <a:r>
              <a:rPr lang="en-US" dirty="0" smtClean="0"/>
              <a:t>('shape.png')));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ker</a:t>
            </a:r>
            <a:r>
              <a:rPr lang="en-US" dirty="0" smtClean="0"/>
              <a:t>=</a:t>
            </a:r>
            <a:r>
              <a:rPr lang="en-US" dirty="0" err="1" smtClean="0"/>
              <a:t>fspecial</a:t>
            </a:r>
            <a:r>
              <a:rPr lang="en-US" dirty="0" smtClean="0"/>
              <a:t>('</a:t>
            </a:r>
            <a:r>
              <a:rPr lang="en-US" dirty="0" err="1" smtClean="0"/>
              <a:t>gaussian</a:t>
            </a:r>
            <a:r>
              <a:rPr lang="en-US" dirty="0" smtClean="0"/>
              <a:t>',[5 5],1);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tmp</a:t>
            </a:r>
            <a:r>
              <a:rPr lang="en-US" dirty="0" smtClean="0"/>
              <a:t>=zeros(size(f)); </a:t>
            </a:r>
            <a:r>
              <a:rPr lang="en-US" dirty="0" err="1" smtClean="0"/>
              <a:t>tmp</a:t>
            </a:r>
            <a:r>
              <a:rPr lang="en-US" dirty="0" smtClean="0"/>
              <a:t>(1:size(ker,1),1:size(ker,2))=</a:t>
            </a:r>
            <a:r>
              <a:rPr lang="en-US" dirty="0" err="1" smtClean="0"/>
              <a:t>ker</a:t>
            </a:r>
            <a:r>
              <a:rPr lang="en-US" dirty="0" smtClean="0"/>
              <a:t>;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sker</a:t>
            </a:r>
            <a:r>
              <a:rPr lang="en-US" dirty="0" smtClean="0"/>
              <a:t>=</a:t>
            </a:r>
            <a:r>
              <a:rPr lang="en-US" dirty="0" err="1" smtClean="0"/>
              <a:t>circshift</a:t>
            </a:r>
            <a:r>
              <a:rPr lang="en-US" dirty="0" smtClean="0"/>
              <a:t>(</a:t>
            </a:r>
            <a:r>
              <a:rPr lang="en-US" dirty="0" err="1" smtClean="0"/>
              <a:t>tmp</a:t>
            </a:r>
            <a:r>
              <a:rPr lang="en-US" dirty="0" smtClean="0"/>
              <a:t>,-floor(size(</a:t>
            </a:r>
            <a:r>
              <a:rPr lang="en-US" dirty="0" err="1" smtClean="0"/>
              <a:t>ker</a:t>
            </a:r>
            <a:r>
              <a:rPr lang="en-US" dirty="0" smtClean="0"/>
              <a:t>)/2));</a:t>
            </a:r>
          </a:p>
          <a:p>
            <a:r>
              <a:rPr lang="en-US" dirty="0" smtClean="0"/>
              <a:t>&gt;&gt; cv1=</a:t>
            </a:r>
            <a:r>
              <a:rPr lang="en-US" dirty="0" err="1" smtClean="0"/>
              <a:t>imfilter</a:t>
            </a:r>
            <a:r>
              <a:rPr lang="en-US" dirty="0" smtClean="0"/>
              <a:t>(</a:t>
            </a:r>
            <a:r>
              <a:rPr lang="en-US" dirty="0" err="1" smtClean="0"/>
              <a:t>f,ker,'circular</a:t>
            </a:r>
            <a:r>
              <a:rPr lang="en-US" dirty="0" smtClean="0"/>
              <a:t>');cv2=real(ifft2(fft2(f).*fft2(</a:t>
            </a:r>
            <a:r>
              <a:rPr lang="en-US" dirty="0" err="1" smtClean="0"/>
              <a:t>sker</a:t>
            </a:r>
            <a:r>
              <a:rPr lang="en-US" dirty="0" smtClean="0"/>
              <a:t>)));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6219</TotalTime>
  <Words>2759</Words>
  <Application>Microsoft Office PowerPoint</Application>
  <PresentationFormat>On-screen Show (4:3)</PresentationFormat>
  <Paragraphs>639</Paragraphs>
  <Slides>90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Oriel</vt:lpstr>
      <vt:lpstr>Lecture 2</vt:lpstr>
      <vt:lpstr>Digital Images</vt:lpstr>
      <vt:lpstr>Digital Images</vt:lpstr>
      <vt:lpstr>Digital Images</vt:lpstr>
      <vt:lpstr>Digital Images</vt:lpstr>
      <vt:lpstr>Image Degradation</vt:lpstr>
      <vt:lpstr>Convex Analysis</vt:lpstr>
      <vt:lpstr>Some Properties from Convex Analysis (Ekeland and Temam, SIAM, 1999)</vt:lpstr>
      <vt:lpstr>Some Properties from Convex Analysis (Ekeland and Temam, SIAM, 1999)</vt:lpstr>
      <vt:lpstr>Some Properties from Convex Analysis (Ekeland and Temam, SIAM, 1999)</vt:lpstr>
      <vt:lpstr>Some Properties from Convex Analysis (Ekeland and Temam, SIAM, 1999)</vt:lpstr>
      <vt:lpstr>Some Properties from Convex Analysis (Ekeland and Temam, SIAM, 1999)</vt:lpstr>
      <vt:lpstr>Differentiations of Functionals</vt:lpstr>
      <vt:lpstr>Least Square and an Example from DNA Sequencing</vt:lpstr>
      <vt:lpstr>Formulation for Image Restoration</vt:lpstr>
      <vt:lpstr>Example: Image Processing in DNA Sequencing (SOLiDTM DNA Sequencer)</vt:lpstr>
      <vt:lpstr>PowerPoint Presentation</vt:lpstr>
      <vt:lpstr>PowerPoint Presentation</vt:lpstr>
      <vt:lpstr>Real Images</vt:lpstr>
      <vt:lpstr>Key: Image Processing</vt:lpstr>
      <vt:lpstr>Finding Beads’ Centers and Intensities</vt:lpstr>
      <vt:lpstr>Finding Beads’ Centers and Intensities</vt:lpstr>
      <vt:lpstr>Modeling as Deblurring with Circular Convolution</vt:lpstr>
      <vt:lpstr>Circular Convolution: Interior</vt:lpstr>
      <vt:lpstr>Circular Convolution: Interior</vt:lpstr>
      <vt:lpstr>Circular Convolution: Interior</vt:lpstr>
      <vt:lpstr>Circular Convolution: Interior</vt:lpstr>
      <vt:lpstr>Circular Convolution: Interior</vt:lpstr>
      <vt:lpstr>Circular Convolution: Boundary</vt:lpstr>
      <vt:lpstr>Circular Convolution: Boundary</vt:lpstr>
      <vt:lpstr>Circular Convolution: Boundary</vt:lpstr>
      <vt:lpstr>Circular Convolution: Boundary</vt:lpstr>
      <vt:lpstr>Periodic Boundary Extension</vt:lpstr>
      <vt:lpstr>Periodic Boundary Extension</vt:lpstr>
      <vt:lpstr>Circular Convolution: Boundary</vt:lpstr>
      <vt:lpstr>Circular Convolution: Boundary</vt:lpstr>
      <vt:lpstr>Circular Convolution: Boundary</vt:lpstr>
      <vt:lpstr>Circular Convolution: Mathematical Formula</vt:lpstr>
      <vt:lpstr>Back to Our Problem</vt:lpstr>
      <vt:lpstr>Deblurring Problems</vt:lpstr>
      <vt:lpstr>Understand images as vectors in Euclidean Space: Vectorization</vt:lpstr>
      <vt:lpstr>Understand           as A Linear Transformation in </vt:lpstr>
      <vt:lpstr>How to Represent        ?</vt:lpstr>
      <vt:lpstr>Solving the Linear System: Noise Free</vt:lpstr>
      <vt:lpstr>Solving the Linear System: Noise Free</vt:lpstr>
      <vt:lpstr>Solving the Linear System: Noisy</vt:lpstr>
      <vt:lpstr>Solving the Linear System: Noisy</vt:lpstr>
      <vt:lpstr>Solving the Linear System: Noisy</vt:lpstr>
      <vt:lpstr>How Did This Happen?</vt:lpstr>
      <vt:lpstr>How Did This Happen?</vt:lpstr>
      <vt:lpstr>Ill-Posed Problems</vt:lpstr>
      <vt:lpstr>Regularizations</vt:lpstr>
      <vt:lpstr>Regularization - Tikhonov and Arsenin, 1977</vt:lpstr>
      <vt:lpstr>Regularization - Tikhonov and Arsenin, 1977</vt:lpstr>
      <vt:lpstr>Total Variation</vt:lpstr>
      <vt:lpstr>Total Variation</vt:lpstr>
      <vt:lpstr>Total Variation</vt:lpstr>
      <vt:lpstr>Total Variation</vt:lpstr>
      <vt:lpstr>Total Variation</vt:lpstr>
      <vt:lpstr>Total Variation</vt:lpstr>
      <vt:lpstr>Total Variation</vt:lpstr>
      <vt:lpstr>More Variational Models</vt:lpstr>
      <vt:lpstr>More Variational Models</vt:lpstr>
      <vt:lpstr>More Variational Models</vt:lpstr>
      <vt:lpstr>Example from Super-Resolution Optical Fluctuation Imaging (SOFI)</vt:lpstr>
      <vt:lpstr>单分子成像技术</vt:lpstr>
      <vt:lpstr>单分子成像技术</vt:lpstr>
      <vt:lpstr>单分子成像技术－SOFI</vt:lpstr>
      <vt:lpstr>单分子成像技术－SOFI</vt:lpstr>
      <vt:lpstr>单分子成像技术－SOFI</vt:lpstr>
      <vt:lpstr>单分子成像技术－SOFI</vt:lpstr>
      <vt:lpstr>单分子成像技术－SOFI</vt:lpstr>
      <vt:lpstr>Solving Variational Models</vt:lpstr>
      <vt:lpstr>Finite Difference Approximation of Derivatives</vt:lpstr>
      <vt:lpstr>Finite Difference Approximation of Derivatives</vt:lpstr>
      <vt:lpstr>Finite Difference Approximation of Derivatives</vt:lpstr>
      <vt:lpstr>Finite Difference Approximation of Derivatives</vt:lpstr>
      <vt:lpstr>Finite Difference Approximation of Derivatives</vt:lpstr>
      <vt:lpstr>Discrete Form of TV or More General Models</vt:lpstr>
      <vt:lpstr>Algorithm: Alternative Direction Minimization of Multipliers (ADMM)</vt:lpstr>
      <vt:lpstr>Algorithm: Alternative Direction Minimization of Multipliers (ADMM)</vt:lpstr>
      <vt:lpstr>Algorithm: Alternative Direction Minimization of Multipliers (ADMM)</vt:lpstr>
      <vt:lpstr>Algorithm: Alternative Direction Minimization of Multipliers (ADMM)</vt:lpstr>
      <vt:lpstr>Note on Solving Poisson-Type Equations: Iterative Methods</vt:lpstr>
      <vt:lpstr>Note on Solving Poisson-Type Equations: Convergence</vt:lpstr>
      <vt:lpstr>Note on Solving Poisson-Type Equations: Conjugate Gradient</vt:lpstr>
      <vt:lpstr>Note on Solving Poisson-Type Equations: Using FFT</vt:lpstr>
      <vt:lpstr>Note on Solving Poisson-Type Equations: Using FFT</vt:lpstr>
      <vt:lpstr>Note on Solving Poisson-Type Equations: Using FFT</vt:lpstr>
      <vt:lpstr>Note on Circular Convolution and Discrete Fourier Transform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>Bin Dong</dc:creator>
  <cp:lastModifiedBy>Bin Dong</cp:lastModifiedBy>
  <cp:revision>233</cp:revision>
  <dcterms:created xsi:type="dcterms:W3CDTF">2006-08-16T00:00:00Z</dcterms:created>
  <dcterms:modified xsi:type="dcterms:W3CDTF">2018-10-10T14:47:57Z</dcterms:modified>
</cp:coreProperties>
</file>